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133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C53B-A295-834E-AC29-9EF84ED23E34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30615-1DCA-8D49-9F0A-756D7040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17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3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6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92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17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55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55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83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8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78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90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BAB0-5BA2-A64F-9FE1-483E781529B8}" type="datetimeFigureOut">
              <a:rPr lang="fr-FR" smtClean="0"/>
              <a:t>01/09/2021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761E-D542-FD46-9D4B-3496BD093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-400340" y="-13806"/>
            <a:ext cx="10408870" cy="1201099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Unistra A"/>
                <a:cs typeface="Unistra A"/>
              </a:rPr>
              <a:t>LICENCE LLCER (dont LI ) </a:t>
            </a:r>
            <a:r>
              <a:rPr lang="mr-IN" sz="3600" b="1" dirty="0" smtClean="0">
                <a:solidFill>
                  <a:schemeClr val="accent5">
                    <a:lumMod val="75000"/>
                  </a:schemeClr>
                </a:solidFill>
                <a:latin typeface="Unistra A"/>
                <a:cs typeface="Unistra A"/>
              </a:rPr>
              <a:t>–</a:t>
            </a: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Unistra A"/>
                <a:cs typeface="Unistra A"/>
              </a:rPr>
              <a:t> UE6 : </a:t>
            </a:r>
            <a:b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Unistra A"/>
                <a:cs typeface="Unistra A"/>
              </a:rPr>
            </a:b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Unistra A"/>
                <a:cs typeface="Unistra A"/>
              </a:rPr>
              <a:t>Méthodologie du travail universitaire (MTU)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408378" y="1187293"/>
            <a:ext cx="8574042" cy="569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COURS </a:t>
            </a:r>
            <a:r>
              <a:rPr lang="fr-FR" sz="2400" b="1" dirty="0" smtClean="0">
                <a:solidFill>
                  <a:srgbClr val="E46C0A"/>
                </a:solidFill>
                <a:latin typeface="Unistra A"/>
                <a:cs typeface="Unistra A"/>
              </a:rPr>
              <a:t>EN LIGNE </a:t>
            </a:r>
          </a:p>
          <a:p>
            <a:pPr algn="ctr"/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via la plateforme pédagogique </a:t>
            </a:r>
            <a:r>
              <a:rPr lang="fr-FR" sz="2400" b="1" dirty="0" smtClean="0">
                <a:solidFill>
                  <a:srgbClr val="E46C0A"/>
                </a:solidFill>
                <a:latin typeface="Unistra A"/>
                <a:cs typeface="Unistra A"/>
              </a:rPr>
              <a:t>MOODLE</a:t>
            </a:r>
          </a:p>
          <a:p>
            <a:pPr algn="ctr"/>
            <a:endParaRPr lang="fr-FR" sz="2400" b="1" dirty="0" smtClean="0">
              <a:solidFill>
                <a:schemeClr val="accent4">
                  <a:lumMod val="75000"/>
                </a:schemeClr>
              </a:solidFill>
              <a:latin typeface="Unistra A"/>
              <a:cs typeface="Unistra A"/>
            </a:endParaRPr>
          </a:p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OBJECTIF : Apprendre le « métier » d’étudiant </a:t>
            </a:r>
            <a:endParaRPr lang="fr-FR" sz="2400" b="1" dirty="0" smtClean="0">
              <a:solidFill>
                <a:schemeClr val="accent4">
                  <a:lumMod val="75000"/>
                </a:schemeClr>
              </a:solidFill>
              <a:latin typeface="Unistra A"/>
              <a:cs typeface="Unistra A"/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Visite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virtuelle des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bibliothèques de l’Université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Introduction à la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recherche documentaire 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C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onstitution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et 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rédaction d’une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bibliographie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et 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d’une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fiche de lecture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P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rise de notes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en cours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Apprendre à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rédiger un travail universitaire 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en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évitant le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plagiat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Unistra A"/>
                <a:cs typeface="Unistra A"/>
              </a:rPr>
              <a:t>Test de validation en ligne à partir de novembre 2021</a:t>
            </a:r>
          </a:p>
          <a:p>
            <a:pPr marL="457200" indent="-457200" algn="just">
              <a:buFont typeface="Wingdings" charset="2"/>
              <a:buChar char="Ø"/>
            </a:pPr>
            <a:endParaRPr lang="fr-FR" sz="2400" b="1" dirty="0" smtClean="0">
              <a:solidFill>
                <a:srgbClr val="604A7B"/>
              </a:solidFill>
              <a:latin typeface="Unistra A"/>
              <a:cs typeface="Unistra A"/>
            </a:endParaRPr>
          </a:p>
          <a:p>
            <a:pPr algn="just"/>
            <a:r>
              <a:rPr lang="fr-FR" sz="2400" b="1" dirty="0" smtClean="0">
                <a:solidFill>
                  <a:srgbClr val="604A7B"/>
                </a:solidFill>
                <a:latin typeface="Unistra A"/>
                <a:cs typeface="Unistra A"/>
              </a:rPr>
              <a:t>ATTENTION: </a:t>
            </a:r>
            <a:r>
              <a:rPr lang="fr-FR" sz="2400" dirty="0" smtClean="0">
                <a:solidFill>
                  <a:srgbClr val="604A7B"/>
                </a:solidFill>
                <a:latin typeface="Unistra A"/>
                <a:cs typeface="Unistra A"/>
              </a:rPr>
              <a:t>pour la validation complète de l’UE6, la </a:t>
            </a:r>
            <a:r>
              <a:rPr lang="fr-FR" sz="2400" dirty="0">
                <a:solidFill>
                  <a:srgbClr val="604A7B"/>
                </a:solidFill>
                <a:latin typeface="Unistra A"/>
                <a:cs typeface="Unistra A"/>
              </a:rPr>
              <a:t>r</a:t>
            </a:r>
            <a:r>
              <a:rPr lang="fr-FR" sz="2400" dirty="0" smtClean="0">
                <a:solidFill>
                  <a:srgbClr val="604A7B"/>
                </a:solidFill>
                <a:latin typeface="Unistra A"/>
                <a:cs typeface="Unistra A"/>
              </a:rPr>
              <a:t>emédiation en français via la plateforme </a:t>
            </a:r>
            <a:r>
              <a:rPr lang="fr-FR" sz="2400" dirty="0" err="1" smtClean="0">
                <a:solidFill>
                  <a:srgbClr val="604A7B"/>
                </a:solidFill>
                <a:latin typeface="Unistra A"/>
                <a:cs typeface="Unistra A"/>
              </a:rPr>
              <a:t>Orthodidacte</a:t>
            </a:r>
            <a:r>
              <a:rPr lang="fr-FR" sz="2400" dirty="0" smtClean="0">
                <a:solidFill>
                  <a:srgbClr val="604A7B"/>
                </a:solidFill>
                <a:latin typeface="Unistra A"/>
                <a:cs typeface="Unistra A"/>
              </a:rPr>
              <a:t> doit être validée également</a:t>
            </a:r>
          </a:p>
          <a:p>
            <a:pPr algn="just"/>
            <a:endParaRPr lang="fr-FR" sz="2400" dirty="0" smtClean="0">
              <a:solidFill>
                <a:srgbClr val="604A7B"/>
              </a:solidFill>
              <a:latin typeface="Unistra A"/>
              <a:cs typeface="Unistra A"/>
            </a:endParaRPr>
          </a:p>
          <a:p>
            <a:pPr marL="457200" indent="-457200" algn="just">
              <a:buFont typeface="Wingdings" charset="2"/>
              <a:buChar char="Ø"/>
            </a:pPr>
            <a:r>
              <a:rPr lang="fr-FR" sz="2400" b="1" dirty="0" smtClean="0">
                <a:solidFill>
                  <a:srgbClr val="604A7B"/>
                </a:solidFill>
                <a:latin typeface="Unistra A"/>
                <a:cs typeface="Unistra A"/>
              </a:rPr>
              <a:t>Informations à venir: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Unistra A"/>
                <a:cs typeface="Unistra A"/>
              </a:rPr>
              <a:t>surveillez votre messagerie @</a:t>
            </a:r>
            <a:r>
              <a:rPr lang="fr-FR" sz="2400" b="1" dirty="0" err="1" smtClean="0">
                <a:solidFill>
                  <a:schemeClr val="accent6">
                    <a:lumMod val="75000"/>
                  </a:schemeClr>
                </a:solidFill>
                <a:latin typeface="Unistra A"/>
                <a:cs typeface="Unistra A"/>
              </a:rPr>
              <a:t>etu.unistra.fr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400" b="1" dirty="0" smtClean="0">
                <a:solidFill>
                  <a:srgbClr val="604A7B"/>
                </a:solidFill>
                <a:latin typeface="Unistra A"/>
                <a:cs typeface="Unistra A"/>
              </a:rPr>
              <a:t>et/ou l’affichage au RDC du bâtiment 4 du PATIO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876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268" y="-443"/>
            <a:ext cx="95320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1859C"/>
                </a:solidFill>
                <a:latin typeface="Unistra A"/>
                <a:cs typeface="Unistra A"/>
              </a:rPr>
              <a:t>Comment accéder à l’espace de cours sur  </a:t>
            </a:r>
            <a:r>
              <a:rPr lang="fr-FR" sz="2400" b="1" dirty="0" err="1" smtClean="0">
                <a:solidFill>
                  <a:srgbClr val="31859C"/>
                </a:solidFill>
                <a:latin typeface="Unistra A"/>
                <a:cs typeface="Unistra A"/>
              </a:rPr>
              <a:t>Moodle</a:t>
            </a:r>
            <a:r>
              <a:rPr lang="fr-FR" sz="2400" b="1" dirty="0" smtClean="0">
                <a:solidFill>
                  <a:srgbClr val="31859C"/>
                </a:solidFill>
                <a:latin typeface="Unistra A"/>
                <a:cs typeface="Unistra A"/>
              </a:rPr>
              <a:t> ?</a:t>
            </a:r>
          </a:p>
          <a:p>
            <a:endParaRPr lang="fr-FR" b="1" dirty="0">
              <a:solidFill>
                <a:srgbClr val="31859C"/>
              </a:solidFill>
              <a:latin typeface="Unistra A"/>
              <a:cs typeface="Unistra A"/>
            </a:endParaRP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3921" y="344375"/>
            <a:ext cx="88903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E46C0A"/>
                </a:solidFill>
                <a:latin typeface="Unistra A"/>
                <a:cs typeface="Unistra A"/>
              </a:rPr>
              <a:t>Etape 1: 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Activation de votre compte ENT (« Ernest ») </a:t>
            </a:r>
          </a:p>
          <a:p>
            <a:r>
              <a:rPr lang="fr-FR" sz="2200" dirty="0">
                <a:solidFill>
                  <a:srgbClr val="E46C0A"/>
                </a:solidFill>
                <a:latin typeface="Unistra A"/>
                <a:cs typeface="Unistra A"/>
              </a:rPr>
              <a:t>Etape 2: 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Connexion à la plateforme </a:t>
            </a:r>
            <a:r>
              <a:rPr lang="fr-FR" sz="2200" dirty="0" err="1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Moodle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 avec vos identifiants </a:t>
            </a:r>
            <a:r>
              <a:rPr lang="fr-FR" sz="2200" dirty="0" err="1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Unistra</a:t>
            </a:r>
            <a:endParaRPr lang="fr-FR" sz="2200" dirty="0">
              <a:solidFill>
                <a:schemeClr val="accent4">
                  <a:lumMod val="75000"/>
                </a:schemeClr>
              </a:solidFill>
              <a:latin typeface="Unistra A"/>
              <a:cs typeface="Unistra A"/>
            </a:endParaRPr>
          </a:p>
          <a:p>
            <a:r>
              <a:rPr lang="fr-FR" sz="2200" dirty="0">
                <a:solidFill>
                  <a:srgbClr val="E46C0A"/>
                </a:solidFill>
                <a:latin typeface="Unistra A"/>
                <a:cs typeface="Unistra A"/>
              </a:rPr>
              <a:t>Etape 3</a:t>
            </a:r>
            <a:r>
              <a:rPr lang="fr-FR" sz="2200" dirty="0" smtClean="0">
                <a:solidFill>
                  <a:srgbClr val="E46C0A"/>
                </a:solidFill>
                <a:latin typeface="Unistra A"/>
                <a:cs typeface="Unistra A"/>
              </a:rPr>
              <a:t>: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Le cours </a:t>
            </a:r>
            <a:r>
              <a:rPr lang="fr-FR" sz="22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Méthodologie du travail universitaire - Faculté des langues - L1- </a:t>
            </a:r>
            <a:r>
              <a:rPr lang="fr-FR" sz="22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S1</a:t>
            </a:r>
            <a:r>
              <a:rPr lang="fr-FR" sz="22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apparaît en principe dans la vue d’ensemble des cours sur votre Tableau de bord.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 </a:t>
            </a:r>
            <a:endParaRPr lang="fr-FR" sz="2200" dirty="0" smtClean="0">
              <a:solidFill>
                <a:schemeClr val="accent4">
                  <a:lumMod val="75000"/>
                </a:schemeClr>
              </a:solidFill>
              <a:latin typeface="Unistra A"/>
              <a:cs typeface="Unistra A"/>
            </a:endParaRPr>
          </a:p>
          <a:p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Si ce n’est pas le cas (notamment si vous êtes passé en L2 sans valider la MTU en 2020-21, par exemple), cliquez 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dans la colonne de droite sur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«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 s’inscrire à un cours » et tapez:  </a:t>
            </a:r>
            <a:r>
              <a:rPr lang="fr-FR" sz="2200" b="1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Méthodologie du travail universitaire - Faculté des langues - L1- S1</a:t>
            </a:r>
            <a:r>
              <a:rPr lang="fr-FR" sz="2200" b="1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.</a:t>
            </a:r>
          </a:p>
          <a:p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Une 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fois inscrit(e), vous retrouverez le cours dans votre tableau de bord et pourrez accéder à son contenu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.</a:t>
            </a:r>
          </a:p>
          <a:p>
            <a:r>
              <a:rPr lang="fr-FR" sz="2200" dirty="0" smtClean="0">
                <a:solidFill>
                  <a:srgbClr val="E46C0A"/>
                </a:solidFill>
                <a:latin typeface="Unistra A"/>
                <a:cs typeface="Unistra A"/>
              </a:rPr>
              <a:t>Etape 4: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Unistra A"/>
                <a:cs typeface="Unistra A"/>
              </a:rPr>
              <a:t>Rendez-vous dans le cours et laissez-vous guider! </a:t>
            </a:r>
            <a:endParaRPr lang="fr-FR" sz="2200" dirty="0">
              <a:solidFill>
                <a:schemeClr val="accent4">
                  <a:lumMod val="75000"/>
                </a:schemeClr>
              </a:solidFill>
              <a:latin typeface="Unistra A"/>
              <a:cs typeface="Unistra A"/>
            </a:endParaRPr>
          </a:p>
        </p:txBody>
      </p:sp>
      <p:pic>
        <p:nvPicPr>
          <p:cNvPr id="7" name="Image 6" descr="MTU_2021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2250"/>
            <a:ext cx="9144000" cy="303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6740</TotalTime>
  <Words>40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LICENCE LLCER (dont LI ) – UE6 :  Méthodologie du travail universitaire (MTU)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UE6 : UE obligatoire en L1 S1 Obligatoire pour les redoublants  n’ayant pas validé l’UE6 en 2017-2018  Objectifs de cette UE:  - apprendre « le métier » d’étudiant (travail en autonomie) - découvrir les outils de recherche documentaire proposés par l’Université</dc:title>
  <dc:creator>EA 1339 GEPE</dc:creator>
  <cp:lastModifiedBy>EK</cp:lastModifiedBy>
  <cp:revision>52</cp:revision>
  <cp:lastPrinted>2020-09-28T10:52:41Z</cp:lastPrinted>
  <dcterms:created xsi:type="dcterms:W3CDTF">2018-07-05T08:30:43Z</dcterms:created>
  <dcterms:modified xsi:type="dcterms:W3CDTF">2021-09-01T20:31:51Z</dcterms:modified>
</cp:coreProperties>
</file>