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9" r:id="rId1"/>
  </p:sldMasterIdLst>
  <p:sldIdLst>
    <p:sldId id="256" r:id="rId2"/>
    <p:sldId id="257" r:id="rId3"/>
    <p:sldId id="258" r:id="rId4"/>
    <p:sldId id="260" r:id="rId5"/>
    <p:sldId id="267" r:id="rId6"/>
    <p:sldId id="268" r:id="rId7"/>
    <p:sldId id="270" r:id="rId8"/>
    <p:sldId id="269" r:id="rId9"/>
    <p:sldId id="265" r:id="rId10"/>
    <p:sldId id="263" r:id="rId11"/>
    <p:sldId id="264" r:id="rId12"/>
    <p:sldId id="259" r:id="rId13"/>
    <p:sldId id="262" r:id="rId14"/>
  </p:sldIdLst>
  <p:sldSz cx="9144000" cy="5143500" type="screen16x9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94604" y="368243"/>
            <a:ext cx="7954792" cy="1623843"/>
          </a:xfrm>
        </p:spPr>
        <p:txBody>
          <a:bodyPr anchor="b">
            <a:normAutofit/>
          </a:bodyPr>
          <a:lstStyle>
            <a:lvl1pPr algn="l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94604" y="2028218"/>
            <a:ext cx="7954792" cy="900040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5400">
                <a:solidFill>
                  <a:schemeClr val="tx2"/>
                </a:solidFill>
                <a:latin typeface="+mj-lt"/>
              </a:defRPr>
            </a:lvl1pPr>
            <a:lvl2pPr marL="133527" indent="0" algn="ctr">
              <a:buNone/>
              <a:defRPr sz="584"/>
            </a:lvl2pPr>
            <a:lvl3pPr marL="267053" indent="0" algn="ctr">
              <a:buNone/>
              <a:defRPr sz="527"/>
            </a:lvl3pPr>
            <a:lvl4pPr marL="400580" indent="0" algn="ctr">
              <a:buNone/>
              <a:defRPr sz="467"/>
            </a:lvl4pPr>
            <a:lvl5pPr marL="534107" indent="0" algn="ctr">
              <a:buNone/>
              <a:defRPr sz="467"/>
            </a:lvl5pPr>
            <a:lvl6pPr marL="667632" indent="0" algn="ctr">
              <a:buNone/>
              <a:defRPr sz="467"/>
            </a:lvl6pPr>
            <a:lvl7pPr marL="801160" indent="0" algn="ctr">
              <a:buNone/>
              <a:defRPr sz="467"/>
            </a:lvl7pPr>
            <a:lvl8pPr marL="934686" indent="0" algn="ctr">
              <a:buNone/>
              <a:defRPr sz="467"/>
            </a:lvl8pPr>
            <a:lvl9pPr marL="1068212" indent="0" algn="ctr">
              <a:buNone/>
              <a:defRPr sz="467"/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>
          <a:xfrm>
            <a:off x="594604" y="3102129"/>
            <a:ext cx="5940000" cy="12960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signature.</a:t>
            </a:r>
            <a:r>
              <a:rPr lang="fr-FR" sz="1200" dirty="0">
                <a:effectLst/>
                <a:latin typeface="Unistra A" panose="0200050303000002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/>
            </a:r>
            <a:br>
              <a:rPr lang="fr-FR" sz="1200" dirty="0">
                <a:effectLst/>
                <a:latin typeface="Unistra A" panose="02000503030000020000" pitchFamily="2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fr-FR" sz="1200" dirty="0">
                <a:effectLst/>
                <a:latin typeface="Unistra A" panose="0200050303000002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Cliquez pour insérer l’image. Choisir l’image-signature générique </a:t>
            </a:r>
            <a:r>
              <a:rPr lang="fr-FR" sz="1200" dirty="0" err="1">
                <a:effectLst/>
                <a:latin typeface="Unistra A" panose="0200050303000002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large_fond_blanc</a:t>
            </a:r>
            <a:r>
              <a:rPr lang="fr-FR" sz="1200" dirty="0">
                <a:effectLst/>
                <a:latin typeface="Unistra A" panose="0200050303000002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au format .png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594604" y="4517572"/>
            <a:ext cx="5549673" cy="3698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buFontTx/>
              <a:buNone/>
              <a:defRPr/>
            </a:lvl2pPr>
            <a:lvl3pPr marL="267053" indent="0">
              <a:buFontTx/>
              <a:buNone/>
              <a:defRPr/>
            </a:lvl3pPr>
          </a:lstStyle>
          <a:p>
            <a:pPr lvl="0"/>
            <a:r>
              <a:rPr lang="fr-FR" dirty="0"/>
              <a:t>Par « Prénom Nom », date</a:t>
            </a:r>
          </a:p>
        </p:txBody>
      </p:sp>
    </p:spTree>
    <p:extLst>
      <p:ext uri="{BB962C8B-B14F-4D97-AF65-F5344CB8AC3E}">
        <p14:creationId xmlns:p14="http://schemas.microsoft.com/office/powerpoint/2010/main" val="376751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texte  et 1 contenu (visuel, graph,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8" hasCustomPrompt="1"/>
          </p:nvPr>
        </p:nvSpPr>
        <p:spPr>
          <a:xfrm>
            <a:off x="5421313" y="1366838"/>
            <a:ext cx="3094037" cy="3140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0" indent="0">
              <a:buNone/>
              <a:defRPr/>
            </a:lvl2pPr>
            <a:lvl3pPr marL="267053" indent="0">
              <a:buFont typeface="Arial" panose="020B0604020202020204" pitchFamily="34" charset="0"/>
              <a:buNone/>
              <a:defRPr/>
            </a:lvl3pPr>
            <a:lvl4pPr marL="400579" indent="0">
              <a:buNone/>
              <a:defRPr/>
            </a:lvl4pPr>
            <a:lvl5pPr marL="534106" indent="0">
              <a:buNone/>
              <a:defRPr/>
            </a:lvl5pPr>
          </a:lstStyle>
          <a:p>
            <a:pPr lvl="0"/>
            <a:r>
              <a:rPr lang="fr-FR" dirty="0"/>
              <a:t>Cliquer sur l’icône de votre choix pour ajouter le contenu correspondant.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356202"/>
              </p:ext>
            </p:extLst>
          </p:nvPr>
        </p:nvGraphicFramePr>
        <p:xfrm>
          <a:off x="6081" y="4715452"/>
          <a:ext cx="9149291" cy="448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004">
                  <a:extLst>
                    <a:ext uri="{9D8B030D-6E8A-4147-A177-3AD203B41FA5}">
                      <a16:colId xmlns:a16="http://schemas.microsoft.com/office/drawing/2014/main" val="3998090622"/>
                    </a:ext>
                  </a:extLst>
                </a:gridCol>
                <a:gridCol w="38065">
                  <a:extLst>
                    <a:ext uri="{9D8B030D-6E8A-4147-A177-3AD203B41FA5}">
                      <a16:colId xmlns:a16="http://schemas.microsoft.com/office/drawing/2014/main" val="1475767194"/>
                    </a:ext>
                  </a:extLst>
                </a:gridCol>
                <a:gridCol w="1024601">
                  <a:extLst>
                    <a:ext uri="{9D8B030D-6E8A-4147-A177-3AD203B41FA5}">
                      <a16:colId xmlns:a16="http://schemas.microsoft.com/office/drawing/2014/main" val="1579167193"/>
                    </a:ext>
                  </a:extLst>
                </a:gridCol>
                <a:gridCol w="30772">
                  <a:extLst>
                    <a:ext uri="{9D8B030D-6E8A-4147-A177-3AD203B41FA5}">
                      <a16:colId xmlns:a16="http://schemas.microsoft.com/office/drawing/2014/main" val="2573462361"/>
                    </a:ext>
                  </a:extLst>
                </a:gridCol>
                <a:gridCol w="94539">
                  <a:extLst>
                    <a:ext uri="{9D8B030D-6E8A-4147-A177-3AD203B41FA5}">
                      <a16:colId xmlns:a16="http://schemas.microsoft.com/office/drawing/2014/main" val="2374293802"/>
                    </a:ext>
                  </a:extLst>
                </a:gridCol>
                <a:gridCol w="5414609">
                  <a:extLst>
                    <a:ext uri="{9D8B030D-6E8A-4147-A177-3AD203B41FA5}">
                      <a16:colId xmlns:a16="http://schemas.microsoft.com/office/drawing/2014/main" val="2819013934"/>
                    </a:ext>
                  </a:extLst>
                </a:gridCol>
                <a:gridCol w="33419">
                  <a:extLst>
                    <a:ext uri="{9D8B030D-6E8A-4147-A177-3AD203B41FA5}">
                      <a16:colId xmlns:a16="http://schemas.microsoft.com/office/drawing/2014/main" val="4100420690"/>
                    </a:ext>
                  </a:extLst>
                </a:gridCol>
                <a:gridCol w="33791">
                  <a:extLst>
                    <a:ext uri="{9D8B030D-6E8A-4147-A177-3AD203B41FA5}">
                      <a16:colId xmlns:a16="http://schemas.microsoft.com/office/drawing/2014/main" val="3888081619"/>
                    </a:ext>
                  </a:extLst>
                </a:gridCol>
                <a:gridCol w="1729991">
                  <a:extLst>
                    <a:ext uri="{9D8B030D-6E8A-4147-A177-3AD203B41FA5}">
                      <a16:colId xmlns:a16="http://schemas.microsoft.com/office/drawing/2014/main" val="1911994184"/>
                    </a:ext>
                  </a:extLst>
                </a:gridCol>
                <a:gridCol w="54805">
                  <a:extLst>
                    <a:ext uri="{9D8B030D-6E8A-4147-A177-3AD203B41FA5}">
                      <a16:colId xmlns:a16="http://schemas.microsoft.com/office/drawing/2014/main" val="2779519360"/>
                    </a:ext>
                  </a:extLst>
                </a:gridCol>
                <a:gridCol w="33039">
                  <a:extLst>
                    <a:ext uri="{9D8B030D-6E8A-4147-A177-3AD203B41FA5}">
                      <a16:colId xmlns:a16="http://schemas.microsoft.com/office/drawing/2014/main" val="386402158"/>
                    </a:ext>
                  </a:extLst>
                </a:gridCol>
                <a:gridCol w="102656">
                  <a:extLst>
                    <a:ext uri="{9D8B030D-6E8A-4147-A177-3AD203B41FA5}">
                      <a16:colId xmlns:a16="http://schemas.microsoft.com/office/drawing/2014/main" val="998090240"/>
                    </a:ext>
                  </a:extLst>
                </a:gridCol>
              </a:tblGrid>
              <a:tr h="214024">
                <a:tc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  <a:cs typeface="Unistra A"/>
                        </a:rPr>
                        <a:t>Université</a:t>
                      </a:r>
                      <a:r>
                        <a:rPr lang="fr-FR" sz="1400" dirty="0">
                          <a:latin typeface="+mn-lt"/>
                          <a:cs typeface="Unistra A"/>
                        </a:rPr>
                        <a:t> de Strasbourg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818793"/>
                  </a:ext>
                </a:extLst>
              </a:tr>
              <a:tr h="214024">
                <a:tc gridSpan="12"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772594"/>
                  </a:ext>
                </a:extLst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074038-2084-4D59-866B-2A7CFE60D4CB}" type="datetime1">
              <a:rPr lang="fr-FR" smtClean="0"/>
              <a:pPr/>
              <a:t>04/09/2024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voici ici le 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4D3353-E79A-46F3-A50A-FED314DB98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>
          <a:xfrm>
            <a:off x="628651" y="573931"/>
            <a:ext cx="7886700" cy="54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226467"/>
            <a:ext cx="4195763" cy="2968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/>
              <a:t>Chapitre x | Titre du chapitre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6157"/>
            <a:ext cx="4237264" cy="314075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fr-FR" b="0" smtClean="0"/>
            </a:lvl1pPr>
            <a:lvl2pPr>
              <a:defRPr lang="fr-FR" sz="4000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/>
            <a:r>
              <a:rPr lang="fr-FR" dirty="0"/>
              <a:t>Un propos par page. Saisie du texte avec utilisation du gras pour les points importants.</a:t>
            </a:r>
          </a:p>
        </p:txBody>
      </p:sp>
    </p:spTree>
    <p:extLst>
      <p:ext uri="{BB962C8B-B14F-4D97-AF65-F5344CB8AC3E}">
        <p14:creationId xmlns:p14="http://schemas.microsoft.com/office/powerpoint/2010/main" val="253580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contenus avec puces et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328435"/>
              </p:ext>
            </p:extLst>
          </p:nvPr>
        </p:nvGraphicFramePr>
        <p:xfrm>
          <a:off x="6081" y="4715452"/>
          <a:ext cx="9149291" cy="448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004">
                  <a:extLst>
                    <a:ext uri="{9D8B030D-6E8A-4147-A177-3AD203B41FA5}">
                      <a16:colId xmlns:a16="http://schemas.microsoft.com/office/drawing/2014/main" val="3998090622"/>
                    </a:ext>
                  </a:extLst>
                </a:gridCol>
                <a:gridCol w="38065">
                  <a:extLst>
                    <a:ext uri="{9D8B030D-6E8A-4147-A177-3AD203B41FA5}">
                      <a16:colId xmlns:a16="http://schemas.microsoft.com/office/drawing/2014/main" val="1475767194"/>
                    </a:ext>
                  </a:extLst>
                </a:gridCol>
                <a:gridCol w="1024601">
                  <a:extLst>
                    <a:ext uri="{9D8B030D-6E8A-4147-A177-3AD203B41FA5}">
                      <a16:colId xmlns:a16="http://schemas.microsoft.com/office/drawing/2014/main" val="1579167193"/>
                    </a:ext>
                  </a:extLst>
                </a:gridCol>
                <a:gridCol w="30772">
                  <a:extLst>
                    <a:ext uri="{9D8B030D-6E8A-4147-A177-3AD203B41FA5}">
                      <a16:colId xmlns:a16="http://schemas.microsoft.com/office/drawing/2014/main" val="2573462361"/>
                    </a:ext>
                  </a:extLst>
                </a:gridCol>
                <a:gridCol w="94539">
                  <a:extLst>
                    <a:ext uri="{9D8B030D-6E8A-4147-A177-3AD203B41FA5}">
                      <a16:colId xmlns:a16="http://schemas.microsoft.com/office/drawing/2014/main" val="2374293802"/>
                    </a:ext>
                  </a:extLst>
                </a:gridCol>
                <a:gridCol w="5414609">
                  <a:extLst>
                    <a:ext uri="{9D8B030D-6E8A-4147-A177-3AD203B41FA5}">
                      <a16:colId xmlns:a16="http://schemas.microsoft.com/office/drawing/2014/main" val="2819013934"/>
                    </a:ext>
                  </a:extLst>
                </a:gridCol>
                <a:gridCol w="33419">
                  <a:extLst>
                    <a:ext uri="{9D8B030D-6E8A-4147-A177-3AD203B41FA5}">
                      <a16:colId xmlns:a16="http://schemas.microsoft.com/office/drawing/2014/main" val="4100420690"/>
                    </a:ext>
                  </a:extLst>
                </a:gridCol>
                <a:gridCol w="33791">
                  <a:extLst>
                    <a:ext uri="{9D8B030D-6E8A-4147-A177-3AD203B41FA5}">
                      <a16:colId xmlns:a16="http://schemas.microsoft.com/office/drawing/2014/main" val="3888081619"/>
                    </a:ext>
                  </a:extLst>
                </a:gridCol>
                <a:gridCol w="1729991">
                  <a:extLst>
                    <a:ext uri="{9D8B030D-6E8A-4147-A177-3AD203B41FA5}">
                      <a16:colId xmlns:a16="http://schemas.microsoft.com/office/drawing/2014/main" val="1911994184"/>
                    </a:ext>
                  </a:extLst>
                </a:gridCol>
                <a:gridCol w="54805">
                  <a:extLst>
                    <a:ext uri="{9D8B030D-6E8A-4147-A177-3AD203B41FA5}">
                      <a16:colId xmlns:a16="http://schemas.microsoft.com/office/drawing/2014/main" val="2779519360"/>
                    </a:ext>
                  </a:extLst>
                </a:gridCol>
                <a:gridCol w="33039">
                  <a:extLst>
                    <a:ext uri="{9D8B030D-6E8A-4147-A177-3AD203B41FA5}">
                      <a16:colId xmlns:a16="http://schemas.microsoft.com/office/drawing/2014/main" val="386402158"/>
                    </a:ext>
                  </a:extLst>
                </a:gridCol>
                <a:gridCol w="102656">
                  <a:extLst>
                    <a:ext uri="{9D8B030D-6E8A-4147-A177-3AD203B41FA5}">
                      <a16:colId xmlns:a16="http://schemas.microsoft.com/office/drawing/2014/main" val="998090240"/>
                    </a:ext>
                  </a:extLst>
                </a:gridCol>
              </a:tblGrid>
              <a:tr h="214024">
                <a:tc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  <a:cs typeface="Unistra A"/>
                        </a:rPr>
                        <a:t>Université</a:t>
                      </a:r>
                      <a:r>
                        <a:rPr lang="fr-FR" sz="1400" dirty="0">
                          <a:latin typeface="+mn-lt"/>
                          <a:cs typeface="Unistra A"/>
                        </a:rPr>
                        <a:t> de Strasbourg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818793"/>
                  </a:ext>
                </a:extLst>
              </a:tr>
              <a:tr h="214024">
                <a:tc gridSpan="12"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772594"/>
                  </a:ext>
                </a:extLst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074038-2084-4D59-866B-2A7CFE60D4CB}" type="datetime1">
              <a:rPr lang="fr-FR" smtClean="0"/>
              <a:pPr/>
              <a:t>04/09/2024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voici ici le 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4D3353-E79A-46F3-A50A-FED314DB98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>
          <a:xfrm>
            <a:off x="628651" y="573931"/>
            <a:ext cx="4776106" cy="54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226467"/>
            <a:ext cx="4776106" cy="2968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/>
              <a:t>Chapitre x | Titre du chapitre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628649" y="1366157"/>
            <a:ext cx="4776107" cy="314075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z="2400" dirty="0" smtClean="0"/>
            </a:lvl1pPr>
            <a:lvl2pPr>
              <a:defRPr sz="2200"/>
            </a:lvl2pPr>
          </a:lstStyle>
          <a:p>
            <a:pPr lvl="0"/>
            <a:r>
              <a:rPr lang="fr-FR" dirty="0"/>
              <a:t>Premier point</a:t>
            </a:r>
          </a:p>
          <a:p>
            <a:pPr lvl="0"/>
            <a:r>
              <a:rPr lang="fr-FR" dirty="0"/>
              <a:t>Deuxième point</a:t>
            </a:r>
          </a:p>
        </p:txBody>
      </p:sp>
      <p:sp>
        <p:nvSpPr>
          <p:cNvPr id="14" name="Espace réservé pour une image  11"/>
          <p:cNvSpPr>
            <a:spLocks noGrp="1"/>
          </p:cNvSpPr>
          <p:nvPr>
            <p:ph type="pic" sz="quarter" idx="17"/>
          </p:nvPr>
        </p:nvSpPr>
        <p:spPr>
          <a:xfrm>
            <a:off x="5905500" y="0"/>
            <a:ext cx="3249871" cy="46838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943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s, 2 visuels, mots-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125187"/>
              </p:ext>
            </p:extLst>
          </p:nvPr>
        </p:nvGraphicFramePr>
        <p:xfrm>
          <a:off x="6081" y="4715452"/>
          <a:ext cx="9149291" cy="448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004">
                  <a:extLst>
                    <a:ext uri="{9D8B030D-6E8A-4147-A177-3AD203B41FA5}">
                      <a16:colId xmlns:a16="http://schemas.microsoft.com/office/drawing/2014/main" val="3998090622"/>
                    </a:ext>
                  </a:extLst>
                </a:gridCol>
                <a:gridCol w="38065">
                  <a:extLst>
                    <a:ext uri="{9D8B030D-6E8A-4147-A177-3AD203B41FA5}">
                      <a16:colId xmlns:a16="http://schemas.microsoft.com/office/drawing/2014/main" val="1475767194"/>
                    </a:ext>
                  </a:extLst>
                </a:gridCol>
                <a:gridCol w="1024601">
                  <a:extLst>
                    <a:ext uri="{9D8B030D-6E8A-4147-A177-3AD203B41FA5}">
                      <a16:colId xmlns:a16="http://schemas.microsoft.com/office/drawing/2014/main" val="1579167193"/>
                    </a:ext>
                  </a:extLst>
                </a:gridCol>
                <a:gridCol w="30772">
                  <a:extLst>
                    <a:ext uri="{9D8B030D-6E8A-4147-A177-3AD203B41FA5}">
                      <a16:colId xmlns:a16="http://schemas.microsoft.com/office/drawing/2014/main" val="2573462361"/>
                    </a:ext>
                  </a:extLst>
                </a:gridCol>
                <a:gridCol w="94539">
                  <a:extLst>
                    <a:ext uri="{9D8B030D-6E8A-4147-A177-3AD203B41FA5}">
                      <a16:colId xmlns:a16="http://schemas.microsoft.com/office/drawing/2014/main" val="2374293802"/>
                    </a:ext>
                  </a:extLst>
                </a:gridCol>
                <a:gridCol w="5414609">
                  <a:extLst>
                    <a:ext uri="{9D8B030D-6E8A-4147-A177-3AD203B41FA5}">
                      <a16:colId xmlns:a16="http://schemas.microsoft.com/office/drawing/2014/main" val="2819013934"/>
                    </a:ext>
                  </a:extLst>
                </a:gridCol>
                <a:gridCol w="33419">
                  <a:extLst>
                    <a:ext uri="{9D8B030D-6E8A-4147-A177-3AD203B41FA5}">
                      <a16:colId xmlns:a16="http://schemas.microsoft.com/office/drawing/2014/main" val="4100420690"/>
                    </a:ext>
                  </a:extLst>
                </a:gridCol>
                <a:gridCol w="33791">
                  <a:extLst>
                    <a:ext uri="{9D8B030D-6E8A-4147-A177-3AD203B41FA5}">
                      <a16:colId xmlns:a16="http://schemas.microsoft.com/office/drawing/2014/main" val="3888081619"/>
                    </a:ext>
                  </a:extLst>
                </a:gridCol>
                <a:gridCol w="1729991">
                  <a:extLst>
                    <a:ext uri="{9D8B030D-6E8A-4147-A177-3AD203B41FA5}">
                      <a16:colId xmlns:a16="http://schemas.microsoft.com/office/drawing/2014/main" val="1911994184"/>
                    </a:ext>
                  </a:extLst>
                </a:gridCol>
                <a:gridCol w="54805">
                  <a:extLst>
                    <a:ext uri="{9D8B030D-6E8A-4147-A177-3AD203B41FA5}">
                      <a16:colId xmlns:a16="http://schemas.microsoft.com/office/drawing/2014/main" val="2779519360"/>
                    </a:ext>
                  </a:extLst>
                </a:gridCol>
                <a:gridCol w="33039">
                  <a:extLst>
                    <a:ext uri="{9D8B030D-6E8A-4147-A177-3AD203B41FA5}">
                      <a16:colId xmlns:a16="http://schemas.microsoft.com/office/drawing/2014/main" val="386402158"/>
                    </a:ext>
                  </a:extLst>
                </a:gridCol>
                <a:gridCol w="102656">
                  <a:extLst>
                    <a:ext uri="{9D8B030D-6E8A-4147-A177-3AD203B41FA5}">
                      <a16:colId xmlns:a16="http://schemas.microsoft.com/office/drawing/2014/main" val="998090240"/>
                    </a:ext>
                  </a:extLst>
                </a:gridCol>
              </a:tblGrid>
              <a:tr h="214024">
                <a:tc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  <a:cs typeface="Unistra A"/>
                        </a:rPr>
                        <a:t>Université</a:t>
                      </a:r>
                      <a:r>
                        <a:rPr lang="fr-FR" sz="1400" dirty="0">
                          <a:latin typeface="+mn-lt"/>
                          <a:cs typeface="Unistra A"/>
                        </a:rPr>
                        <a:t> de Strasbourg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818793"/>
                  </a:ext>
                </a:extLst>
              </a:tr>
              <a:tr h="214024">
                <a:tc gridSpan="12"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772594"/>
                  </a:ext>
                </a:extLst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C501BB-F32A-4A81-8EB8-5DE78F97124E}" type="datetime1">
              <a:rPr lang="fr-FR" smtClean="0"/>
              <a:pPr/>
              <a:t>04/09/2024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voici ici le 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4D3353-E79A-46F3-A50A-FED314DB98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>
          <a:xfrm>
            <a:off x="628651" y="573931"/>
            <a:ext cx="7886700" cy="54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6158"/>
            <a:ext cx="3600000" cy="50074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fr-FR" b="0" smtClean="0"/>
            </a:lvl1pPr>
            <a:lvl2pPr>
              <a:defRPr lang="fr-FR" sz="4000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/>
            <a:r>
              <a:rPr lang="fr-FR" dirty="0"/>
              <a:t>Mot-clé 1</a:t>
            </a:r>
          </a:p>
        </p:txBody>
      </p:sp>
      <p:sp>
        <p:nvSpPr>
          <p:cNvPr id="14" name="Espace réservé pour une image  11"/>
          <p:cNvSpPr>
            <a:spLocks noGrp="1"/>
          </p:cNvSpPr>
          <p:nvPr>
            <p:ph type="pic" sz="quarter" idx="17"/>
          </p:nvPr>
        </p:nvSpPr>
        <p:spPr>
          <a:xfrm>
            <a:off x="623658" y="1956759"/>
            <a:ext cx="3599999" cy="2359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18" hasCustomPrompt="1"/>
          </p:nvPr>
        </p:nvSpPr>
        <p:spPr>
          <a:xfrm>
            <a:off x="4915351" y="1366158"/>
            <a:ext cx="3600000" cy="50074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fr-FR" b="0" smtClean="0"/>
            </a:lvl1pPr>
            <a:lvl2pPr>
              <a:defRPr lang="fr-FR" sz="4000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/>
            <a:r>
              <a:rPr lang="fr-FR" dirty="0"/>
              <a:t>Mot-clé 2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9"/>
          </p:nvPr>
        </p:nvSpPr>
        <p:spPr>
          <a:xfrm>
            <a:off x="4915353" y="1956759"/>
            <a:ext cx="3599999" cy="2359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623207" y="4384273"/>
            <a:ext cx="3600450" cy="25299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0" indent="0">
              <a:buNone/>
              <a:defRPr sz="1400"/>
            </a:lvl2pPr>
            <a:lvl3pPr marL="267053" indent="0">
              <a:buFont typeface="Arial" panose="020B0604020202020204" pitchFamily="34" charset="0"/>
              <a:buNone/>
              <a:defRPr sz="1400"/>
            </a:lvl3pPr>
            <a:lvl4pPr marL="400579" indent="0">
              <a:buNone/>
              <a:defRPr sz="1400"/>
            </a:lvl4pPr>
            <a:lvl5pPr marL="534106" indent="0">
              <a:buNone/>
              <a:defRPr sz="1400"/>
            </a:lvl5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4914901" y="4384273"/>
            <a:ext cx="3600450" cy="25299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0" indent="0">
              <a:buNone/>
              <a:defRPr sz="1400"/>
            </a:lvl2pPr>
            <a:lvl3pPr marL="267053" indent="0">
              <a:buFont typeface="Arial" panose="020B0604020202020204" pitchFamily="34" charset="0"/>
              <a:buNone/>
              <a:defRPr sz="1400"/>
            </a:lvl3pPr>
            <a:lvl4pPr marL="400579" indent="0">
              <a:buNone/>
              <a:defRPr sz="1400"/>
            </a:lvl4pPr>
            <a:lvl5pPr marL="534106" indent="0">
              <a:buNone/>
              <a:defRPr sz="1400"/>
            </a:lvl5pPr>
          </a:lstStyle>
          <a:p>
            <a:pPr lvl="0"/>
            <a:r>
              <a:rPr lang="fr-FR" dirty="0"/>
              <a:t>Légende</a:t>
            </a:r>
          </a:p>
        </p:txBody>
      </p:sp>
    </p:spTree>
    <p:extLst>
      <p:ext uri="{BB962C8B-B14F-4D97-AF65-F5344CB8AC3E}">
        <p14:creationId xmlns:p14="http://schemas.microsoft.com/office/powerpoint/2010/main" val="1345179667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406812"/>
              </p:ext>
            </p:extLst>
          </p:nvPr>
        </p:nvGraphicFramePr>
        <p:xfrm>
          <a:off x="6081" y="4715452"/>
          <a:ext cx="9149291" cy="448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004">
                  <a:extLst>
                    <a:ext uri="{9D8B030D-6E8A-4147-A177-3AD203B41FA5}">
                      <a16:colId xmlns:a16="http://schemas.microsoft.com/office/drawing/2014/main" val="3998090622"/>
                    </a:ext>
                  </a:extLst>
                </a:gridCol>
                <a:gridCol w="38065">
                  <a:extLst>
                    <a:ext uri="{9D8B030D-6E8A-4147-A177-3AD203B41FA5}">
                      <a16:colId xmlns:a16="http://schemas.microsoft.com/office/drawing/2014/main" val="1475767194"/>
                    </a:ext>
                  </a:extLst>
                </a:gridCol>
                <a:gridCol w="1024601">
                  <a:extLst>
                    <a:ext uri="{9D8B030D-6E8A-4147-A177-3AD203B41FA5}">
                      <a16:colId xmlns:a16="http://schemas.microsoft.com/office/drawing/2014/main" val="1579167193"/>
                    </a:ext>
                  </a:extLst>
                </a:gridCol>
                <a:gridCol w="30772">
                  <a:extLst>
                    <a:ext uri="{9D8B030D-6E8A-4147-A177-3AD203B41FA5}">
                      <a16:colId xmlns:a16="http://schemas.microsoft.com/office/drawing/2014/main" val="2573462361"/>
                    </a:ext>
                  </a:extLst>
                </a:gridCol>
                <a:gridCol w="94539">
                  <a:extLst>
                    <a:ext uri="{9D8B030D-6E8A-4147-A177-3AD203B41FA5}">
                      <a16:colId xmlns:a16="http://schemas.microsoft.com/office/drawing/2014/main" val="2374293802"/>
                    </a:ext>
                  </a:extLst>
                </a:gridCol>
                <a:gridCol w="5414609">
                  <a:extLst>
                    <a:ext uri="{9D8B030D-6E8A-4147-A177-3AD203B41FA5}">
                      <a16:colId xmlns:a16="http://schemas.microsoft.com/office/drawing/2014/main" val="2819013934"/>
                    </a:ext>
                  </a:extLst>
                </a:gridCol>
                <a:gridCol w="33419">
                  <a:extLst>
                    <a:ext uri="{9D8B030D-6E8A-4147-A177-3AD203B41FA5}">
                      <a16:colId xmlns:a16="http://schemas.microsoft.com/office/drawing/2014/main" val="4100420690"/>
                    </a:ext>
                  </a:extLst>
                </a:gridCol>
                <a:gridCol w="33791">
                  <a:extLst>
                    <a:ext uri="{9D8B030D-6E8A-4147-A177-3AD203B41FA5}">
                      <a16:colId xmlns:a16="http://schemas.microsoft.com/office/drawing/2014/main" val="3888081619"/>
                    </a:ext>
                  </a:extLst>
                </a:gridCol>
                <a:gridCol w="1729991">
                  <a:extLst>
                    <a:ext uri="{9D8B030D-6E8A-4147-A177-3AD203B41FA5}">
                      <a16:colId xmlns:a16="http://schemas.microsoft.com/office/drawing/2014/main" val="1911994184"/>
                    </a:ext>
                  </a:extLst>
                </a:gridCol>
                <a:gridCol w="54805">
                  <a:extLst>
                    <a:ext uri="{9D8B030D-6E8A-4147-A177-3AD203B41FA5}">
                      <a16:colId xmlns:a16="http://schemas.microsoft.com/office/drawing/2014/main" val="2779519360"/>
                    </a:ext>
                  </a:extLst>
                </a:gridCol>
                <a:gridCol w="33039">
                  <a:extLst>
                    <a:ext uri="{9D8B030D-6E8A-4147-A177-3AD203B41FA5}">
                      <a16:colId xmlns:a16="http://schemas.microsoft.com/office/drawing/2014/main" val="386402158"/>
                    </a:ext>
                  </a:extLst>
                </a:gridCol>
                <a:gridCol w="102656">
                  <a:extLst>
                    <a:ext uri="{9D8B030D-6E8A-4147-A177-3AD203B41FA5}">
                      <a16:colId xmlns:a16="http://schemas.microsoft.com/office/drawing/2014/main" val="998090240"/>
                    </a:ext>
                  </a:extLst>
                </a:gridCol>
              </a:tblGrid>
              <a:tr h="214024">
                <a:tc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  <a:cs typeface="Unistra A"/>
                        </a:rPr>
                        <a:t>Université</a:t>
                      </a:r>
                      <a:r>
                        <a:rPr lang="fr-FR" sz="1400" dirty="0">
                          <a:latin typeface="+mn-lt"/>
                          <a:cs typeface="Unistra A"/>
                        </a:rPr>
                        <a:t> de Strasbourg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818793"/>
                  </a:ext>
                </a:extLst>
              </a:tr>
              <a:tr h="214024">
                <a:tc gridSpan="12"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772594"/>
                  </a:ext>
                </a:extLst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C501BB-F32A-4A81-8EB8-5DE78F97124E}" type="datetime1">
              <a:rPr lang="fr-FR" smtClean="0"/>
              <a:pPr/>
              <a:t>04/09/2024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voici ici le 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4D3353-E79A-46F3-A50A-FED314DB98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>
          <a:xfrm>
            <a:off x="628651" y="573931"/>
            <a:ext cx="7886700" cy="54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226467"/>
            <a:ext cx="4195763" cy="2968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/>
              <a:t>Chapitre x |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2949621474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 avec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977404"/>
              </p:ext>
            </p:extLst>
          </p:nvPr>
        </p:nvGraphicFramePr>
        <p:xfrm>
          <a:off x="6081" y="4715452"/>
          <a:ext cx="9149291" cy="448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004">
                  <a:extLst>
                    <a:ext uri="{9D8B030D-6E8A-4147-A177-3AD203B41FA5}">
                      <a16:colId xmlns:a16="http://schemas.microsoft.com/office/drawing/2014/main" val="3998090622"/>
                    </a:ext>
                  </a:extLst>
                </a:gridCol>
                <a:gridCol w="38065">
                  <a:extLst>
                    <a:ext uri="{9D8B030D-6E8A-4147-A177-3AD203B41FA5}">
                      <a16:colId xmlns:a16="http://schemas.microsoft.com/office/drawing/2014/main" val="1475767194"/>
                    </a:ext>
                  </a:extLst>
                </a:gridCol>
                <a:gridCol w="1024601">
                  <a:extLst>
                    <a:ext uri="{9D8B030D-6E8A-4147-A177-3AD203B41FA5}">
                      <a16:colId xmlns:a16="http://schemas.microsoft.com/office/drawing/2014/main" val="1579167193"/>
                    </a:ext>
                  </a:extLst>
                </a:gridCol>
                <a:gridCol w="30772">
                  <a:extLst>
                    <a:ext uri="{9D8B030D-6E8A-4147-A177-3AD203B41FA5}">
                      <a16:colId xmlns:a16="http://schemas.microsoft.com/office/drawing/2014/main" val="2573462361"/>
                    </a:ext>
                  </a:extLst>
                </a:gridCol>
                <a:gridCol w="94539">
                  <a:extLst>
                    <a:ext uri="{9D8B030D-6E8A-4147-A177-3AD203B41FA5}">
                      <a16:colId xmlns:a16="http://schemas.microsoft.com/office/drawing/2014/main" val="2374293802"/>
                    </a:ext>
                  </a:extLst>
                </a:gridCol>
                <a:gridCol w="5414609">
                  <a:extLst>
                    <a:ext uri="{9D8B030D-6E8A-4147-A177-3AD203B41FA5}">
                      <a16:colId xmlns:a16="http://schemas.microsoft.com/office/drawing/2014/main" val="2819013934"/>
                    </a:ext>
                  </a:extLst>
                </a:gridCol>
                <a:gridCol w="33419">
                  <a:extLst>
                    <a:ext uri="{9D8B030D-6E8A-4147-A177-3AD203B41FA5}">
                      <a16:colId xmlns:a16="http://schemas.microsoft.com/office/drawing/2014/main" val="4100420690"/>
                    </a:ext>
                  </a:extLst>
                </a:gridCol>
                <a:gridCol w="33791">
                  <a:extLst>
                    <a:ext uri="{9D8B030D-6E8A-4147-A177-3AD203B41FA5}">
                      <a16:colId xmlns:a16="http://schemas.microsoft.com/office/drawing/2014/main" val="3888081619"/>
                    </a:ext>
                  </a:extLst>
                </a:gridCol>
                <a:gridCol w="1729991">
                  <a:extLst>
                    <a:ext uri="{9D8B030D-6E8A-4147-A177-3AD203B41FA5}">
                      <a16:colId xmlns:a16="http://schemas.microsoft.com/office/drawing/2014/main" val="1911994184"/>
                    </a:ext>
                  </a:extLst>
                </a:gridCol>
                <a:gridCol w="54805">
                  <a:extLst>
                    <a:ext uri="{9D8B030D-6E8A-4147-A177-3AD203B41FA5}">
                      <a16:colId xmlns:a16="http://schemas.microsoft.com/office/drawing/2014/main" val="2779519360"/>
                    </a:ext>
                  </a:extLst>
                </a:gridCol>
                <a:gridCol w="33039">
                  <a:extLst>
                    <a:ext uri="{9D8B030D-6E8A-4147-A177-3AD203B41FA5}">
                      <a16:colId xmlns:a16="http://schemas.microsoft.com/office/drawing/2014/main" val="386402158"/>
                    </a:ext>
                  </a:extLst>
                </a:gridCol>
                <a:gridCol w="102656">
                  <a:extLst>
                    <a:ext uri="{9D8B030D-6E8A-4147-A177-3AD203B41FA5}">
                      <a16:colId xmlns:a16="http://schemas.microsoft.com/office/drawing/2014/main" val="998090240"/>
                    </a:ext>
                  </a:extLst>
                </a:gridCol>
              </a:tblGrid>
              <a:tr h="214024">
                <a:tc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  <a:cs typeface="Unistra A"/>
                        </a:rPr>
                        <a:t>Université</a:t>
                      </a:r>
                      <a:r>
                        <a:rPr lang="fr-FR" sz="1400" dirty="0">
                          <a:latin typeface="+mn-lt"/>
                          <a:cs typeface="Unistra A"/>
                        </a:rPr>
                        <a:t> de Strasbourg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818793"/>
                  </a:ext>
                </a:extLst>
              </a:tr>
              <a:tr h="214024">
                <a:tc gridSpan="12"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772594"/>
                  </a:ext>
                </a:extLst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C501BB-F32A-4A81-8EB8-5DE78F97124E}" type="datetime1">
              <a:rPr lang="fr-FR" smtClean="0"/>
              <a:pPr/>
              <a:t>04/09/2024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voici ici le 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4D3353-E79A-46F3-A50A-FED314DB988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1218186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567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_contact"/>
          <p:cNvSpPr txBox="1"/>
          <p:nvPr/>
        </p:nvSpPr>
        <p:spPr>
          <a:xfrm>
            <a:off x="628651" y="582962"/>
            <a:ext cx="3393620" cy="5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2400" dirty="0"/>
              <a:t>Contact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>
          <a:xfrm>
            <a:off x="728663" y="1279525"/>
            <a:ext cx="4741862" cy="592138"/>
          </a:xfrm>
        </p:spPr>
        <p:txBody>
          <a:bodyPr>
            <a:noAutofit/>
          </a:bodyPr>
          <a:lstStyle>
            <a:lvl1pPr marL="0" indent="0">
              <a:buNone/>
              <a:defRPr sz="4000" b="1"/>
            </a:lvl1pPr>
            <a:lvl2pPr marL="0" indent="0">
              <a:buNone/>
              <a:defRPr/>
            </a:lvl2pPr>
            <a:lvl3pPr marL="267053" indent="0">
              <a:buFont typeface="Arial" panose="020B0604020202020204" pitchFamily="34" charset="0"/>
              <a:buNone/>
              <a:defRPr/>
            </a:lvl3pPr>
            <a:lvl4pPr marL="400579" indent="0">
              <a:buNone/>
              <a:defRPr/>
            </a:lvl4pPr>
            <a:lvl5pPr marL="534106" indent="0">
              <a:buNone/>
              <a:defRPr/>
            </a:lvl5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728663" y="1938111"/>
            <a:ext cx="4741862" cy="592138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0" indent="0">
              <a:buNone/>
              <a:defRPr/>
            </a:lvl2pPr>
            <a:lvl3pPr marL="267053" indent="0">
              <a:buFont typeface="Arial" panose="020B0604020202020204" pitchFamily="34" charset="0"/>
              <a:buNone/>
              <a:defRPr/>
            </a:lvl3pPr>
            <a:lvl4pPr marL="400579" indent="0">
              <a:buNone/>
              <a:defRPr/>
            </a:lvl4pPr>
            <a:lvl5pPr marL="534106" indent="0">
              <a:buNone/>
              <a:defRPr/>
            </a:lvl5pPr>
          </a:lstStyle>
          <a:p>
            <a:pPr lvl="0"/>
            <a:r>
              <a:rPr lang="fr-FR" dirty="0"/>
              <a:t>Fonction</a:t>
            </a: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5" hasCustomPrompt="1"/>
          </p:nvPr>
        </p:nvSpPr>
        <p:spPr>
          <a:xfrm>
            <a:off x="728663" y="2650899"/>
            <a:ext cx="4741862" cy="11373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dirty="0"/>
              <a:t>Cliquer pour insérer l’image signature</a:t>
            </a:r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6" hasCustomPrompt="1"/>
          </p:nvPr>
        </p:nvSpPr>
        <p:spPr>
          <a:xfrm>
            <a:off x="728663" y="3819843"/>
            <a:ext cx="4741862" cy="44735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0" indent="0">
              <a:buNone/>
              <a:defRPr/>
            </a:lvl2pPr>
            <a:lvl3pPr marL="267053" indent="0">
              <a:buFont typeface="Arial" panose="020B0604020202020204" pitchFamily="34" charset="0"/>
              <a:buNone/>
              <a:defRPr/>
            </a:lvl3pPr>
            <a:lvl4pPr marL="400579" indent="0">
              <a:buNone/>
              <a:defRPr/>
            </a:lvl4pPr>
            <a:lvl5pPr marL="534106" indent="0">
              <a:buNone/>
              <a:defRPr/>
            </a:lvl5pPr>
          </a:lstStyle>
          <a:p>
            <a:pPr lvl="0"/>
            <a:r>
              <a:rPr lang="fr-FR" dirty="0"/>
              <a:t>Adresse mail</a:t>
            </a:r>
          </a:p>
        </p:txBody>
      </p:sp>
    </p:spTree>
    <p:extLst>
      <p:ext uri="{BB962C8B-B14F-4D97-AF65-F5344CB8AC3E}">
        <p14:creationId xmlns:p14="http://schemas.microsoft.com/office/powerpoint/2010/main" val="163331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073799"/>
              </p:ext>
            </p:extLst>
          </p:nvPr>
        </p:nvGraphicFramePr>
        <p:xfrm>
          <a:off x="6081" y="4715452"/>
          <a:ext cx="9149291" cy="448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004">
                  <a:extLst>
                    <a:ext uri="{9D8B030D-6E8A-4147-A177-3AD203B41FA5}">
                      <a16:colId xmlns:a16="http://schemas.microsoft.com/office/drawing/2014/main" val="3998090622"/>
                    </a:ext>
                  </a:extLst>
                </a:gridCol>
                <a:gridCol w="38065">
                  <a:extLst>
                    <a:ext uri="{9D8B030D-6E8A-4147-A177-3AD203B41FA5}">
                      <a16:colId xmlns:a16="http://schemas.microsoft.com/office/drawing/2014/main" val="1475767194"/>
                    </a:ext>
                  </a:extLst>
                </a:gridCol>
                <a:gridCol w="1024601">
                  <a:extLst>
                    <a:ext uri="{9D8B030D-6E8A-4147-A177-3AD203B41FA5}">
                      <a16:colId xmlns:a16="http://schemas.microsoft.com/office/drawing/2014/main" val="1579167193"/>
                    </a:ext>
                  </a:extLst>
                </a:gridCol>
                <a:gridCol w="30772">
                  <a:extLst>
                    <a:ext uri="{9D8B030D-6E8A-4147-A177-3AD203B41FA5}">
                      <a16:colId xmlns:a16="http://schemas.microsoft.com/office/drawing/2014/main" val="2573462361"/>
                    </a:ext>
                  </a:extLst>
                </a:gridCol>
                <a:gridCol w="94539">
                  <a:extLst>
                    <a:ext uri="{9D8B030D-6E8A-4147-A177-3AD203B41FA5}">
                      <a16:colId xmlns:a16="http://schemas.microsoft.com/office/drawing/2014/main" val="2374293802"/>
                    </a:ext>
                  </a:extLst>
                </a:gridCol>
                <a:gridCol w="5414609">
                  <a:extLst>
                    <a:ext uri="{9D8B030D-6E8A-4147-A177-3AD203B41FA5}">
                      <a16:colId xmlns:a16="http://schemas.microsoft.com/office/drawing/2014/main" val="2819013934"/>
                    </a:ext>
                  </a:extLst>
                </a:gridCol>
                <a:gridCol w="33419">
                  <a:extLst>
                    <a:ext uri="{9D8B030D-6E8A-4147-A177-3AD203B41FA5}">
                      <a16:colId xmlns:a16="http://schemas.microsoft.com/office/drawing/2014/main" val="4100420690"/>
                    </a:ext>
                  </a:extLst>
                </a:gridCol>
                <a:gridCol w="33791">
                  <a:extLst>
                    <a:ext uri="{9D8B030D-6E8A-4147-A177-3AD203B41FA5}">
                      <a16:colId xmlns:a16="http://schemas.microsoft.com/office/drawing/2014/main" val="3888081619"/>
                    </a:ext>
                  </a:extLst>
                </a:gridCol>
                <a:gridCol w="1729991">
                  <a:extLst>
                    <a:ext uri="{9D8B030D-6E8A-4147-A177-3AD203B41FA5}">
                      <a16:colId xmlns:a16="http://schemas.microsoft.com/office/drawing/2014/main" val="1911994184"/>
                    </a:ext>
                  </a:extLst>
                </a:gridCol>
                <a:gridCol w="54805">
                  <a:extLst>
                    <a:ext uri="{9D8B030D-6E8A-4147-A177-3AD203B41FA5}">
                      <a16:colId xmlns:a16="http://schemas.microsoft.com/office/drawing/2014/main" val="2779519360"/>
                    </a:ext>
                  </a:extLst>
                </a:gridCol>
                <a:gridCol w="33039">
                  <a:extLst>
                    <a:ext uri="{9D8B030D-6E8A-4147-A177-3AD203B41FA5}">
                      <a16:colId xmlns:a16="http://schemas.microsoft.com/office/drawing/2014/main" val="386402158"/>
                    </a:ext>
                  </a:extLst>
                </a:gridCol>
                <a:gridCol w="102656">
                  <a:extLst>
                    <a:ext uri="{9D8B030D-6E8A-4147-A177-3AD203B41FA5}">
                      <a16:colId xmlns:a16="http://schemas.microsoft.com/office/drawing/2014/main" val="998090240"/>
                    </a:ext>
                  </a:extLst>
                </a:gridCol>
              </a:tblGrid>
              <a:tr h="214024">
                <a:tc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  <a:cs typeface="Unistra A"/>
                        </a:rPr>
                        <a:t>Université</a:t>
                      </a:r>
                      <a:r>
                        <a:rPr lang="fr-FR" sz="1400" dirty="0">
                          <a:latin typeface="+mn-lt"/>
                          <a:cs typeface="Unistra A"/>
                        </a:rPr>
                        <a:t> de Strasbourg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818793"/>
                  </a:ext>
                </a:extLst>
              </a:tr>
              <a:tr h="214024">
                <a:tc gridSpan="12"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772594"/>
                  </a:ext>
                </a:extLst>
              </a:tr>
            </a:tbl>
          </a:graphicData>
        </a:graphic>
      </p:graphicFrame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01BB-F32A-4A81-8EB8-5DE78F97124E}" type="datetime1">
              <a:rPr lang="fr-FR" smtClean="0"/>
              <a:pPr/>
              <a:t>04/09/2024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voici ici le titre de la présentation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3353-E79A-46F3-A50A-FED314DB98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_sommaire"/>
          <p:cNvSpPr txBox="1"/>
          <p:nvPr/>
        </p:nvSpPr>
        <p:spPr>
          <a:xfrm>
            <a:off x="628651" y="582962"/>
            <a:ext cx="3393620" cy="6344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2400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4126636531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chapitre V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613311"/>
              </p:ext>
            </p:extLst>
          </p:nvPr>
        </p:nvGraphicFramePr>
        <p:xfrm>
          <a:off x="6081" y="4715452"/>
          <a:ext cx="9149291" cy="448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004">
                  <a:extLst>
                    <a:ext uri="{9D8B030D-6E8A-4147-A177-3AD203B41FA5}">
                      <a16:colId xmlns:a16="http://schemas.microsoft.com/office/drawing/2014/main" val="3998090622"/>
                    </a:ext>
                  </a:extLst>
                </a:gridCol>
                <a:gridCol w="38065">
                  <a:extLst>
                    <a:ext uri="{9D8B030D-6E8A-4147-A177-3AD203B41FA5}">
                      <a16:colId xmlns:a16="http://schemas.microsoft.com/office/drawing/2014/main" val="1475767194"/>
                    </a:ext>
                  </a:extLst>
                </a:gridCol>
                <a:gridCol w="1024601">
                  <a:extLst>
                    <a:ext uri="{9D8B030D-6E8A-4147-A177-3AD203B41FA5}">
                      <a16:colId xmlns:a16="http://schemas.microsoft.com/office/drawing/2014/main" val="1579167193"/>
                    </a:ext>
                  </a:extLst>
                </a:gridCol>
                <a:gridCol w="30772">
                  <a:extLst>
                    <a:ext uri="{9D8B030D-6E8A-4147-A177-3AD203B41FA5}">
                      <a16:colId xmlns:a16="http://schemas.microsoft.com/office/drawing/2014/main" val="2573462361"/>
                    </a:ext>
                  </a:extLst>
                </a:gridCol>
                <a:gridCol w="94539">
                  <a:extLst>
                    <a:ext uri="{9D8B030D-6E8A-4147-A177-3AD203B41FA5}">
                      <a16:colId xmlns:a16="http://schemas.microsoft.com/office/drawing/2014/main" val="2374293802"/>
                    </a:ext>
                  </a:extLst>
                </a:gridCol>
                <a:gridCol w="5414609">
                  <a:extLst>
                    <a:ext uri="{9D8B030D-6E8A-4147-A177-3AD203B41FA5}">
                      <a16:colId xmlns:a16="http://schemas.microsoft.com/office/drawing/2014/main" val="2819013934"/>
                    </a:ext>
                  </a:extLst>
                </a:gridCol>
                <a:gridCol w="33419">
                  <a:extLst>
                    <a:ext uri="{9D8B030D-6E8A-4147-A177-3AD203B41FA5}">
                      <a16:colId xmlns:a16="http://schemas.microsoft.com/office/drawing/2014/main" val="4100420690"/>
                    </a:ext>
                  </a:extLst>
                </a:gridCol>
                <a:gridCol w="33791">
                  <a:extLst>
                    <a:ext uri="{9D8B030D-6E8A-4147-A177-3AD203B41FA5}">
                      <a16:colId xmlns:a16="http://schemas.microsoft.com/office/drawing/2014/main" val="3888081619"/>
                    </a:ext>
                  </a:extLst>
                </a:gridCol>
                <a:gridCol w="1729991">
                  <a:extLst>
                    <a:ext uri="{9D8B030D-6E8A-4147-A177-3AD203B41FA5}">
                      <a16:colId xmlns:a16="http://schemas.microsoft.com/office/drawing/2014/main" val="1911994184"/>
                    </a:ext>
                  </a:extLst>
                </a:gridCol>
                <a:gridCol w="54805">
                  <a:extLst>
                    <a:ext uri="{9D8B030D-6E8A-4147-A177-3AD203B41FA5}">
                      <a16:colId xmlns:a16="http://schemas.microsoft.com/office/drawing/2014/main" val="2779519360"/>
                    </a:ext>
                  </a:extLst>
                </a:gridCol>
                <a:gridCol w="33039">
                  <a:extLst>
                    <a:ext uri="{9D8B030D-6E8A-4147-A177-3AD203B41FA5}">
                      <a16:colId xmlns:a16="http://schemas.microsoft.com/office/drawing/2014/main" val="386402158"/>
                    </a:ext>
                  </a:extLst>
                </a:gridCol>
                <a:gridCol w="102656">
                  <a:extLst>
                    <a:ext uri="{9D8B030D-6E8A-4147-A177-3AD203B41FA5}">
                      <a16:colId xmlns:a16="http://schemas.microsoft.com/office/drawing/2014/main" val="998090240"/>
                    </a:ext>
                  </a:extLst>
                </a:gridCol>
              </a:tblGrid>
              <a:tr h="214024">
                <a:tc>
                  <a:txBody>
                    <a:bodyPr/>
                    <a:lstStyle/>
                    <a:p>
                      <a:pPr algn="l"/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solidFill>
                          <a:schemeClr val="bg1"/>
                        </a:solidFill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+mj-lt"/>
                          <a:cs typeface="Unistra A"/>
                        </a:rPr>
                        <a:t>Université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  <a:latin typeface="+mj-lt"/>
                          <a:cs typeface="Unistra A"/>
                        </a:rPr>
                        <a:t> de Strasbourg</a:t>
                      </a:r>
                      <a:endParaRPr lang="fr-FR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818793"/>
                  </a:ext>
                </a:extLst>
              </a:tr>
              <a:tr h="214024">
                <a:tc gridSpan="12">
                  <a:txBody>
                    <a:bodyPr/>
                    <a:lstStyle/>
                    <a:p>
                      <a:pPr algn="l"/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772594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889" y="1282313"/>
            <a:ext cx="5922826" cy="1859722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fr-FR" dirty="0"/>
              <a:t>Titre du chapitre avec utilisation du gras pour éléments importants.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23889" y="396446"/>
            <a:ext cx="7886700" cy="47814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133527" indent="0">
              <a:buNone/>
              <a:defRPr sz="584">
                <a:solidFill>
                  <a:schemeClr val="tx1">
                    <a:tint val="75000"/>
                  </a:schemeClr>
                </a:solidFill>
              </a:defRPr>
            </a:lvl2pPr>
            <a:lvl3pPr marL="267053" indent="0">
              <a:buNone/>
              <a:defRPr sz="527">
                <a:solidFill>
                  <a:schemeClr val="tx1">
                    <a:tint val="75000"/>
                  </a:schemeClr>
                </a:solidFill>
              </a:defRPr>
            </a:lvl3pPr>
            <a:lvl4pPr marL="400580" indent="0">
              <a:buNone/>
              <a:defRPr sz="467">
                <a:solidFill>
                  <a:schemeClr val="tx1">
                    <a:tint val="75000"/>
                  </a:schemeClr>
                </a:solidFill>
              </a:defRPr>
            </a:lvl4pPr>
            <a:lvl5pPr marL="534107" indent="0">
              <a:buNone/>
              <a:defRPr sz="467">
                <a:solidFill>
                  <a:schemeClr val="tx1">
                    <a:tint val="75000"/>
                  </a:schemeClr>
                </a:solidFill>
              </a:defRPr>
            </a:lvl5pPr>
            <a:lvl6pPr marL="667632" indent="0">
              <a:buNone/>
              <a:defRPr sz="467">
                <a:solidFill>
                  <a:schemeClr val="tx1">
                    <a:tint val="75000"/>
                  </a:schemeClr>
                </a:solidFill>
              </a:defRPr>
            </a:lvl6pPr>
            <a:lvl7pPr marL="801160" indent="0">
              <a:buNone/>
              <a:defRPr sz="467">
                <a:solidFill>
                  <a:schemeClr val="tx1">
                    <a:tint val="75000"/>
                  </a:schemeClr>
                </a:solidFill>
              </a:defRPr>
            </a:lvl7pPr>
            <a:lvl8pPr marL="934686" indent="0">
              <a:buNone/>
              <a:defRPr sz="467">
                <a:solidFill>
                  <a:schemeClr val="tx1">
                    <a:tint val="75000"/>
                  </a:schemeClr>
                </a:solidFill>
              </a:defRPr>
            </a:lvl8pPr>
            <a:lvl9pPr marL="1068212" indent="0">
              <a:buNone/>
              <a:defRPr sz="4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Chapitre Numéro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604" y="4715452"/>
            <a:ext cx="1000734" cy="2422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37FB92-79DC-4359-A5FA-64747B848B2B}" type="datetime1">
              <a:rPr lang="fr-FR" smtClean="0"/>
              <a:pPr/>
              <a:t>04/09/2024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15716" y="4715452"/>
            <a:ext cx="5210378" cy="2422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voici ici le 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081" y="4715452"/>
            <a:ext cx="491247" cy="2422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4D3353-E79A-46F3-A50A-FED314DB988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1946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chapitre V2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618189"/>
              </p:ext>
            </p:extLst>
          </p:nvPr>
        </p:nvGraphicFramePr>
        <p:xfrm>
          <a:off x="6081" y="4715452"/>
          <a:ext cx="9149291" cy="448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004">
                  <a:extLst>
                    <a:ext uri="{9D8B030D-6E8A-4147-A177-3AD203B41FA5}">
                      <a16:colId xmlns:a16="http://schemas.microsoft.com/office/drawing/2014/main" val="3998090622"/>
                    </a:ext>
                  </a:extLst>
                </a:gridCol>
                <a:gridCol w="38065">
                  <a:extLst>
                    <a:ext uri="{9D8B030D-6E8A-4147-A177-3AD203B41FA5}">
                      <a16:colId xmlns:a16="http://schemas.microsoft.com/office/drawing/2014/main" val="1475767194"/>
                    </a:ext>
                  </a:extLst>
                </a:gridCol>
                <a:gridCol w="1024601">
                  <a:extLst>
                    <a:ext uri="{9D8B030D-6E8A-4147-A177-3AD203B41FA5}">
                      <a16:colId xmlns:a16="http://schemas.microsoft.com/office/drawing/2014/main" val="1579167193"/>
                    </a:ext>
                  </a:extLst>
                </a:gridCol>
                <a:gridCol w="30772">
                  <a:extLst>
                    <a:ext uri="{9D8B030D-6E8A-4147-A177-3AD203B41FA5}">
                      <a16:colId xmlns:a16="http://schemas.microsoft.com/office/drawing/2014/main" val="2573462361"/>
                    </a:ext>
                  </a:extLst>
                </a:gridCol>
                <a:gridCol w="94539">
                  <a:extLst>
                    <a:ext uri="{9D8B030D-6E8A-4147-A177-3AD203B41FA5}">
                      <a16:colId xmlns:a16="http://schemas.microsoft.com/office/drawing/2014/main" val="2374293802"/>
                    </a:ext>
                  </a:extLst>
                </a:gridCol>
                <a:gridCol w="5414609">
                  <a:extLst>
                    <a:ext uri="{9D8B030D-6E8A-4147-A177-3AD203B41FA5}">
                      <a16:colId xmlns:a16="http://schemas.microsoft.com/office/drawing/2014/main" val="2819013934"/>
                    </a:ext>
                  </a:extLst>
                </a:gridCol>
                <a:gridCol w="33419">
                  <a:extLst>
                    <a:ext uri="{9D8B030D-6E8A-4147-A177-3AD203B41FA5}">
                      <a16:colId xmlns:a16="http://schemas.microsoft.com/office/drawing/2014/main" val="4100420690"/>
                    </a:ext>
                  </a:extLst>
                </a:gridCol>
                <a:gridCol w="33791">
                  <a:extLst>
                    <a:ext uri="{9D8B030D-6E8A-4147-A177-3AD203B41FA5}">
                      <a16:colId xmlns:a16="http://schemas.microsoft.com/office/drawing/2014/main" val="3888081619"/>
                    </a:ext>
                  </a:extLst>
                </a:gridCol>
                <a:gridCol w="1729991">
                  <a:extLst>
                    <a:ext uri="{9D8B030D-6E8A-4147-A177-3AD203B41FA5}">
                      <a16:colId xmlns:a16="http://schemas.microsoft.com/office/drawing/2014/main" val="1911994184"/>
                    </a:ext>
                  </a:extLst>
                </a:gridCol>
                <a:gridCol w="54805">
                  <a:extLst>
                    <a:ext uri="{9D8B030D-6E8A-4147-A177-3AD203B41FA5}">
                      <a16:colId xmlns:a16="http://schemas.microsoft.com/office/drawing/2014/main" val="2779519360"/>
                    </a:ext>
                  </a:extLst>
                </a:gridCol>
                <a:gridCol w="33039">
                  <a:extLst>
                    <a:ext uri="{9D8B030D-6E8A-4147-A177-3AD203B41FA5}">
                      <a16:colId xmlns:a16="http://schemas.microsoft.com/office/drawing/2014/main" val="386402158"/>
                    </a:ext>
                  </a:extLst>
                </a:gridCol>
                <a:gridCol w="102656">
                  <a:extLst>
                    <a:ext uri="{9D8B030D-6E8A-4147-A177-3AD203B41FA5}">
                      <a16:colId xmlns:a16="http://schemas.microsoft.com/office/drawing/2014/main" val="998090240"/>
                    </a:ext>
                  </a:extLst>
                </a:gridCol>
              </a:tblGrid>
              <a:tr h="214024">
                <a:tc>
                  <a:txBody>
                    <a:bodyPr/>
                    <a:lstStyle/>
                    <a:p>
                      <a:pPr algn="l"/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solidFill>
                          <a:schemeClr val="bg1"/>
                        </a:solidFill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+mn-lt"/>
                          <a:cs typeface="Unistra A"/>
                        </a:rPr>
                        <a:t>Université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  <a:latin typeface="+mn-lt"/>
                          <a:cs typeface="Unistra A"/>
                        </a:rPr>
                        <a:t> de Strasbourg</a:t>
                      </a:r>
                      <a:endParaRPr lang="fr-FR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818793"/>
                  </a:ext>
                </a:extLst>
              </a:tr>
              <a:tr h="214024">
                <a:tc gridSpan="12">
                  <a:txBody>
                    <a:bodyPr/>
                    <a:lstStyle/>
                    <a:p>
                      <a:pPr algn="l"/>
                      <a:endParaRPr lang="fr-FR" sz="1400" dirty="0">
                        <a:solidFill>
                          <a:schemeClr val="bg1"/>
                        </a:solidFill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772594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889" y="1282313"/>
            <a:ext cx="5922826" cy="1859722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chapitre avec utilisation du gras pour éléments importants.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23889" y="396446"/>
            <a:ext cx="7886700" cy="47814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133527" indent="0">
              <a:buNone/>
              <a:defRPr sz="584">
                <a:solidFill>
                  <a:schemeClr val="tx1">
                    <a:tint val="75000"/>
                  </a:schemeClr>
                </a:solidFill>
              </a:defRPr>
            </a:lvl2pPr>
            <a:lvl3pPr marL="267053" indent="0">
              <a:buNone/>
              <a:defRPr sz="527">
                <a:solidFill>
                  <a:schemeClr val="tx1">
                    <a:tint val="75000"/>
                  </a:schemeClr>
                </a:solidFill>
              </a:defRPr>
            </a:lvl3pPr>
            <a:lvl4pPr marL="400580" indent="0">
              <a:buNone/>
              <a:defRPr sz="467">
                <a:solidFill>
                  <a:schemeClr val="tx1">
                    <a:tint val="75000"/>
                  </a:schemeClr>
                </a:solidFill>
              </a:defRPr>
            </a:lvl4pPr>
            <a:lvl5pPr marL="534107" indent="0">
              <a:buNone/>
              <a:defRPr sz="467">
                <a:solidFill>
                  <a:schemeClr val="tx1">
                    <a:tint val="75000"/>
                  </a:schemeClr>
                </a:solidFill>
              </a:defRPr>
            </a:lvl5pPr>
            <a:lvl6pPr marL="667632" indent="0">
              <a:buNone/>
              <a:defRPr sz="467">
                <a:solidFill>
                  <a:schemeClr val="tx1">
                    <a:tint val="75000"/>
                  </a:schemeClr>
                </a:solidFill>
              </a:defRPr>
            </a:lvl6pPr>
            <a:lvl7pPr marL="801160" indent="0">
              <a:buNone/>
              <a:defRPr sz="467">
                <a:solidFill>
                  <a:schemeClr val="tx1">
                    <a:tint val="75000"/>
                  </a:schemeClr>
                </a:solidFill>
              </a:defRPr>
            </a:lvl7pPr>
            <a:lvl8pPr marL="934686" indent="0">
              <a:buNone/>
              <a:defRPr sz="467">
                <a:solidFill>
                  <a:schemeClr val="tx1">
                    <a:tint val="75000"/>
                  </a:schemeClr>
                </a:solidFill>
              </a:defRPr>
            </a:lvl8pPr>
            <a:lvl9pPr marL="1068212" indent="0">
              <a:buNone/>
              <a:defRPr sz="4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Chapitre Numéro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604" y="4715452"/>
            <a:ext cx="1000734" cy="2422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37FB92-79DC-4359-A5FA-64747B848B2B}" type="datetime1">
              <a:rPr lang="fr-FR" smtClean="0"/>
              <a:pPr/>
              <a:t>04/09/2024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15716" y="4715452"/>
            <a:ext cx="5210378" cy="2422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voici ici le 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081" y="4715452"/>
            <a:ext cx="491247" cy="2422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4D3353-E79A-46F3-A50A-FED314DB988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276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sans  puces (texte, tableau, graphique, image..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457774"/>
              </p:ext>
            </p:extLst>
          </p:nvPr>
        </p:nvGraphicFramePr>
        <p:xfrm>
          <a:off x="6081" y="4715452"/>
          <a:ext cx="9149291" cy="448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004">
                  <a:extLst>
                    <a:ext uri="{9D8B030D-6E8A-4147-A177-3AD203B41FA5}">
                      <a16:colId xmlns:a16="http://schemas.microsoft.com/office/drawing/2014/main" val="3998090622"/>
                    </a:ext>
                  </a:extLst>
                </a:gridCol>
                <a:gridCol w="38065">
                  <a:extLst>
                    <a:ext uri="{9D8B030D-6E8A-4147-A177-3AD203B41FA5}">
                      <a16:colId xmlns:a16="http://schemas.microsoft.com/office/drawing/2014/main" val="1475767194"/>
                    </a:ext>
                  </a:extLst>
                </a:gridCol>
                <a:gridCol w="1024601">
                  <a:extLst>
                    <a:ext uri="{9D8B030D-6E8A-4147-A177-3AD203B41FA5}">
                      <a16:colId xmlns:a16="http://schemas.microsoft.com/office/drawing/2014/main" val="1579167193"/>
                    </a:ext>
                  </a:extLst>
                </a:gridCol>
                <a:gridCol w="30772">
                  <a:extLst>
                    <a:ext uri="{9D8B030D-6E8A-4147-A177-3AD203B41FA5}">
                      <a16:colId xmlns:a16="http://schemas.microsoft.com/office/drawing/2014/main" val="2573462361"/>
                    </a:ext>
                  </a:extLst>
                </a:gridCol>
                <a:gridCol w="94539">
                  <a:extLst>
                    <a:ext uri="{9D8B030D-6E8A-4147-A177-3AD203B41FA5}">
                      <a16:colId xmlns:a16="http://schemas.microsoft.com/office/drawing/2014/main" val="2374293802"/>
                    </a:ext>
                  </a:extLst>
                </a:gridCol>
                <a:gridCol w="5414609">
                  <a:extLst>
                    <a:ext uri="{9D8B030D-6E8A-4147-A177-3AD203B41FA5}">
                      <a16:colId xmlns:a16="http://schemas.microsoft.com/office/drawing/2014/main" val="2819013934"/>
                    </a:ext>
                  </a:extLst>
                </a:gridCol>
                <a:gridCol w="33419">
                  <a:extLst>
                    <a:ext uri="{9D8B030D-6E8A-4147-A177-3AD203B41FA5}">
                      <a16:colId xmlns:a16="http://schemas.microsoft.com/office/drawing/2014/main" val="4100420690"/>
                    </a:ext>
                  </a:extLst>
                </a:gridCol>
                <a:gridCol w="33791">
                  <a:extLst>
                    <a:ext uri="{9D8B030D-6E8A-4147-A177-3AD203B41FA5}">
                      <a16:colId xmlns:a16="http://schemas.microsoft.com/office/drawing/2014/main" val="3888081619"/>
                    </a:ext>
                  </a:extLst>
                </a:gridCol>
                <a:gridCol w="1729991">
                  <a:extLst>
                    <a:ext uri="{9D8B030D-6E8A-4147-A177-3AD203B41FA5}">
                      <a16:colId xmlns:a16="http://schemas.microsoft.com/office/drawing/2014/main" val="1911994184"/>
                    </a:ext>
                  </a:extLst>
                </a:gridCol>
                <a:gridCol w="54805">
                  <a:extLst>
                    <a:ext uri="{9D8B030D-6E8A-4147-A177-3AD203B41FA5}">
                      <a16:colId xmlns:a16="http://schemas.microsoft.com/office/drawing/2014/main" val="2779519360"/>
                    </a:ext>
                  </a:extLst>
                </a:gridCol>
                <a:gridCol w="33039">
                  <a:extLst>
                    <a:ext uri="{9D8B030D-6E8A-4147-A177-3AD203B41FA5}">
                      <a16:colId xmlns:a16="http://schemas.microsoft.com/office/drawing/2014/main" val="386402158"/>
                    </a:ext>
                  </a:extLst>
                </a:gridCol>
                <a:gridCol w="102656">
                  <a:extLst>
                    <a:ext uri="{9D8B030D-6E8A-4147-A177-3AD203B41FA5}">
                      <a16:colId xmlns:a16="http://schemas.microsoft.com/office/drawing/2014/main" val="998090240"/>
                    </a:ext>
                  </a:extLst>
                </a:gridCol>
              </a:tblGrid>
              <a:tr h="214024">
                <a:tc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  <a:cs typeface="Unistra A"/>
                        </a:rPr>
                        <a:t>Université</a:t>
                      </a:r>
                      <a:r>
                        <a:rPr lang="fr-FR" sz="1400" dirty="0">
                          <a:latin typeface="+mn-lt"/>
                          <a:cs typeface="Unistra A"/>
                        </a:rPr>
                        <a:t> de Strasbourg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818793"/>
                  </a:ext>
                </a:extLst>
              </a:tr>
              <a:tr h="214024">
                <a:tc gridSpan="12"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772594"/>
                  </a:ext>
                </a:extLst>
              </a:tr>
            </a:tbl>
          </a:graphicData>
        </a:graphic>
      </p:graphicFrame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28651" y="1371599"/>
            <a:ext cx="7886700" cy="3261123"/>
          </a:xfrm>
        </p:spPr>
        <p:txBody>
          <a:bodyPr>
            <a:normAutofit/>
          </a:bodyPr>
          <a:lstStyle>
            <a:lvl1pPr marL="0" indent="0">
              <a:buNone/>
              <a:defRPr sz="4000" b="0"/>
            </a:lvl1pPr>
            <a:lvl2pPr marL="0" indent="0">
              <a:buNone/>
              <a:defRPr sz="4000"/>
            </a:lvl2pPr>
          </a:lstStyle>
          <a:p>
            <a:pPr lvl="0"/>
            <a:r>
              <a:rPr lang="fr-FR" dirty="0"/>
              <a:t>Saisie du texte avec utilisation du gras pour les points importants</a:t>
            </a:r>
            <a:br>
              <a:rPr lang="fr-FR" dirty="0"/>
            </a:br>
            <a:r>
              <a:rPr lang="fr-FR" dirty="0"/>
              <a:t>ou insertion objet (tableau, visuel, graphique…).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074038-2084-4D59-866B-2A7CFE60D4CB}" type="datetime1">
              <a:rPr lang="fr-FR" smtClean="0"/>
              <a:pPr/>
              <a:t>04/09/2024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voici ici le 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4D3353-E79A-46F3-A50A-FED314DB98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>
          <a:xfrm>
            <a:off x="628651" y="573931"/>
            <a:ext cx="7886700" cy="54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226467"/>
            <a:ext cx="4195763" cy="2968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/>
              <a:t>Chapitre x |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47567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avec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968983"/>
              </p:ext>
            </p:extLst>
          </p:nvPr>
        </p:nvGraphicFramePr>
        <p:xfrm>
          <a:off x="6081" y="4715452"/>
          <a:ext cx="9149291" cy="448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004">
                  <a:extLst>
                    <a:ext uri="{9D8B030D-6E8A-4147-A177-3AD203B41FA5}">
                      <a16:colId xmlns:a16="http://schemas.microsoft.com/office/drawing/2014/main" val="3998090622"/>
                    </a:ext>
                  </a:extLst>
                </a:gridCol>
                <a:gridCol w="38065">
                  <a:extLst>
                    <a:ext uri="{9D8B030D-6E8A-4147-A177-3AD203B41FA5}">
                      <a16:colId xmlns:a16="http://schemas.microsoft.com/office/drawing/2014/main" val="1475767194"/>
                    </a:ext>
                  </a:extLst>
                </a:gridCol>
                <a:gridCol w="1024601">
                  <a:extLst>
                    <a:ext uri="{9D8B030D-6E8A-4147-A177-3AD203B41FA5}">
                      <a16:colId xmlns:a16="http://schemas.microsoft.com/office/drawing/2014/main" val="1579167193"/>
                    </a:ext>
                  </a:extLst>
                </a:gridCol>
                <a:gridCol w="30772">
                  <a:extLst>
                    <a:ext uri="{9D8B030D-6E8A-4147-A177-3AD203B41FA5}">
                      <a16:colId xmlns:a16="http://schemas.microsoft.com/office/drawing/2014/main" val="2573462361"/>
                    </a:ext>
                  </a:extLst>
                </a:gridCol>
                <a:gridCol w="94539">
                  <a:extLst>
                    <a:ext uri="{9D8B030D-6E8A-4147-A177-3AD203B41FA5}">
                      <a16:colId xmlns:a16="http://schemas.microsoft.com/office/drawing/2014/main" val="2374293802"/>
                    </a:ext>
                  </a:extLst>
                </a:gridCol>
                <a:gridCol w="5414609">
                  <a:extLst>
                    <a:ext uri="{9D8B030D-6E8A-4147-A177-3AD203B41FA5}">
                      <a16:colId xmlns:a16="http://schemas.microsoft.com/office/drawing/2014/main" val="2819013934"/>
                    </a:ext>
                  </a:extLst>
                </a:gridCol>
                <a:gridCol w="33419">
                  <a:extLst>
                    <a:ext uri="{9D8B030D-6E8A-4147-A177-3AD203B41FA5}">
                      <a16:colId xmlns:a16="http://schemas.microsoft.com/office/drawing/2014/main" val="4100420690"/>
                    </a:ext>
                  </a:extLst>
                </a:gridCol>
                <a:gridCol w="33791">
                  <a:extLst>
                    <a:ext uri="{9D8B030D-6E8A-4147-A177-3AD203B41FA5}">
                      <a16:colId xmlns:a16="http://schemas.microsoft.com/office/drawing/2014/main" val="3888081619"/>
                    </a:ext>
                  </a:extLst>
                </a:gridCol>
                <a:gridCol w="1729991">
                  <a:extLst>
                    <a:ext uri="{9D8B030D-6E8A-4147-A177-3AD203B41FA5}">
                      <a16:colId xmlns:a16="http://schemas.microsoft.com/office/drawing/2014/main" val="1911994184"/>
                    </a:ext>
                  </a:extLst>
                </a:gridCol>
                <a:gridCol w="54805">
                  <a:extLst>
                    <a:ext uri="{9D8B030D-6E8A-4147-A177-3AD203B41FA5}">
                      <a16:colId xmlns:a16="http://schemas.microsoft.com/office/drawing/2014/main" val="2779519360"/>
                    </a:ext>
                  </a:extLst>
                </a:gridCol>
                <a:gridCol w="33039">
                  <a:extLst>
                    <a:ext uri="{9D8B030D-6E8A-4147-A177-3AD203B41FA5}">
                      <a16:colId xmlns:a16="http://schemas.microsoft.com/office/drawing/2014/main" val="386402158"/>
                    </a:ext>
                  </a:extLst>
                </a:gridCol>
                <a:gridCol w="102656">
                  <a:extLst>
                    <a:ext uri="{9D8B030D-6E8A-4147-A177-3AD203B41FA5}">
                      <a16:colId xmlns:a16="http://schemas.microsoft.com/office/drawing/2014/main" val="998090240"/>
                    </a:ext>
                  </a:extLst>
                </a:gridCol>
              </a:tblGrid>
              <a:tr h="214024">
                <a:tc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  <a:cs typeface="Unistra A"/>
                        </a:rPr>
                        <a:t>Université</a:t>
                      </a:r>
                      <a:r>
                        <a:rPr lang="fr-FR" sz="1400" dirty="0">
                          <a:latin typeface="+mn-lt"/>
                          <a:cs typeface="Unistra A"/>
                        </a:rPr>
                        <a:t> de Strasbourg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818793"/>
                  </a:ext>
                </a:extLst>
              </a:tr>
              <a:tr h="214024">
                <a:tc gridSpan="12"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772594"/>
                  </a:ext>
                </a:extLst>
              </a:tr>
            </a:tbl>
          </a:graphicData>
        </a:graphic>
      </p:graphicFrame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604" y="4727382"/>
            <a:ext cx="1000734" cy="214733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9CDBE3-9771-4872-86F9-A0D103FB49C6}" type="datetime1">
              <a:rPr lang="fr-FR" smtClean="0"/>
              <a:pPr/>
              <a:t>04/09/2024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15716" y="4727382"/>
            <a:ext cx="5210378" cy="214733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voici ici le 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081" y="4727382"/>
            <a:ext cx="491247" cy="214733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4D3353-E79A-46F3-A50A-FED314DB98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>
          <a:xfrm>
            <a:off x="628651" y="573931"/>
            <a:ext cx="7886700" cy="54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226467"/>
            <a:ext cx="4195763" cy="2968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/>
              <a:t>Chapitre x |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259513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avec puce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81" y="285"/>
            <a:ext cx="9137919" cy="26939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307833"/>
              </p:ext>
            </p:extLst>
          </p:nvPr>
        </p:nvGraphicFramePr>
        <p:xfrm>
          <a:off x="6081" y="4715452"/>
          <a:ext cx="9149291" cy="448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004">
                  <a:extLst>
                    <a:ext uri="{9D8B030D-6E8A-4147-A177-3AD203B41FA5}">
                      <a16:colId xmlns:a16="http://schemas.microsoft.com/office/drawing/2014/main" val="3998090622"/>
                    </a:ext>
                  </a:extLst>
                </a:gridCol>
                <a:gridCol w="38065">
                  <a:extLst>
                    <a:ext uri="{9D8B030D-6E8A-4147-A177-3AD203B41FA5}">
                      <a16:colId xmlns:a16="http://schemas.microsoft.com/office/drawing/2014/main" val="1475767194"/>
                    </a:ext>
                  </a:extLst>
                </a:gridCol>
                <a:gridCol w="1024601">
                  <a:extLst>
                    <a:ext uri="{9D8B030D-6E8A-4147-A177-3AD203B41FA5}">
                      <a16:colId xmlns:a16="http://schemas.microsoft.com/office/drawing/2014/main" val="1579167193"/>
                    </a:ext>
                  </a:extLst>
                </a:gridCol>
                <a:gridCol w="30772">
                  <a:extLst>
                    <a:ext uri="{9D8B030D-6E8A-4147-A177-3AD203B41FA5}">
                      <a16:colId xmlns:a16="http://schemas.microsoft.com/office/drawing/2014/main" val="2573462361"/>
                    </a:ext>
                  </a:extLst>
                </a:gridCol>
                <a:gridCol w="94539">
                  <a:extLst>
                    <a:ext uri="{9D8B030D-6E8A-4147-A177-3AD203B41FA5}">
                      <a16:colId xmlns:a16="http://schemas.microsoft.com/office/drawing/2014/main" val="2374293802"/>
                    </a:ext>
                  </a:extLst>
                </a:gridCol>
                <a:gridCol w="5414609">
                  <a:extLst>
                    <a:ext uri="{9D8B030D-6E8A-4147-A177-3AD203B41FA5}">
                      <a16:colId xmlns:a16="http://schemas.microsoft.com/office/drawing/2014/main" val="2819013934"/>
                    </a:ext>
                  </a:extLst>
                </a:gridCol>
                <a:gridCol w="33419">
                  <a:extLst>
                    <a:ext uri="{9D8B030D-6E8A-4147-A177-3AD203B41FA5}">
                      <a16:colId xmlns:a16="http://schemas.microsoft.com/office/drawing/2014/main" val="4100420690"/>
                    </a:ext>
                  </a:extLst>
                </a:gridCol>
                <a:gridCol w="33791">
                  <a:extLst>
                    <a:ext uri="{9D8B030D-6E8A-4147-A177-3AD203B41FA5}">
                      <a16:colId xmlns:a16="http://schemas.microsoft.com/office/drawing/2014/main" val="3888081619"/>
                    </a:ext>
                  </a:extLst>
                </a:gridCol>
                <a:gridCol w="1729991">
                  <a:extLst>
                    <a:ext uri="{9D8B030D-6E8A-4147-A177-3AD203B41FA5}">
                      <a16:colId xmlns:a16="http://schemas.microsoft.com/office/drawing/2014/main" val="1911994184"/>
                    </a:ext>
                  </a:extLst>
                </a:gridCol>
                <a:gridCol w="54805">
                  <a:extLst>
                    <a:ext uri="{9D8B030D-6E8A-4147-A177-3AD203B41FA5}">
                      <a16:colId xmlns:a16="http://schemas.microsoft.com/office/drawing/2014/main" val="2779519360"/>
                    </a:ext>
                  </a:extLst>
                </a:gridCol>
                <a:gridCol w="33039">
                  <a:extLst>
                    <a:ext uri="{9D8B030D-6E8A-4147-A177-3AD203B41FA5}">
                      <a16:colId xmlns:a16="http://schemas.microsoft.com/office/drawing/2014/main" val="386402158"/>
                    </a:ext>
                  </a:extLst>
                </a:gridCol>
                <a:gridCol w="102656">
                  <a:extLst>
                    <a:ext uri="{9D8B030D-6E8A-4147-A177-3AD203B41FA5}">
                      <a16:colId xmlns:a16="http://schemas.microsoft.com/office/drawing/2014/main" val="998090240"/>
                    </a:ext>
                  </a:extLst>
                </a:gridCol>
              </a:tblGrid>
              <a:tr h="214024">
                <a:tc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  <a:cs typeface="Unistra A"/>
                        </a:rPr>
                        <a:t>Université</a:t>
                      </a:r>
                      <a:r>
                        <a:rPr lang="fr-FR" sz="1400" dirty="0">
                          <a:latin typeface="+mn-lt"/>
                          <a:cs typeface="Unistra A"/>
                        </a:rPr>
                        <a:t> de Strasbourg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818793"/>
                  </a:ext>
                </a:extLst>
              </a:tr>
              <a:tr h="214024">
                <a:tc gridSpan="12"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772594"/>
                  </a:ext>
                </a:extLst>
              </a:tr>
            </a:tbl>
          </a:graphicData>
        </a:graphic>
      </p:graphicFrame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1" y="2862943"/>
            <a:ext cx="7886700" cy="17697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604" y="4727382"/>
            <a:ext cx="1000734" cy="214733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9CDBE3-9771-4872-86F9-A0D103FB49C6}" type="datetime1">
              <a:rPr lang="fr-FR" smtClean="0"/>
              <a:pPr/>
              <a:t>04/09/2024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15716" y="4727382"/>
            <a:ext cx="5210378" cy="214733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voici ici le 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081" y="4727382"/>
            <a:ext cx="491247" cy="214733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4D3353-E79A-46F3-A50A-FED314DB98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>
          <a:xfrm>
            <a:off x="628651" y="573931"/>
            <a:ext cx="7886700" cy="5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226467"/>
            <a:ext cx="4195763" cy="2968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/>
              <a:t>Chapitre x | Titre du chapitre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22388"/>
            <a:ext cx="7886700" cy="122078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>
              <a:buFontTx/>
              <a:buNone/>
              <a:defRPr>
                <a:solidFill>
                  <a:schemeClr val="bg1"/>
                </a:solidFill>
              </a:defRPr>
            </a:lvl3pPr>
            <a:lvl4pPr marL="400579" indent="0">
              <a:buFontTx/>
              <a:buNone/>
              <a:defRPr>
                <a:solidFill>
                  <a:schemeClr val="bg1"/>
                </a:solidFill>
              </a:defRPr>
            </a:lvl4pPr>
            <a:lvl5pPr marL="534106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fr-FR" sz="3200" dirty="0"/>
              <a:t>Appuyer une idée et créer des respirations.</a:t>
            </a:r>
          </a:p>
        </p:txBody>
      </p:sp>
    </p:spTree>
    <p:extLst>
      <p:ext uri="{BB962C8B-B14F-4D97-AF65-F5344CB8AC3E}">
        <p14:creationId xmlns:p14="http://schemas.microsoft.com/office/powerpoint/2010/main" val="2830352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avec puce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81" y="285"/>
            <a:ext cx="4582247" cy="47151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074141"/>
              </p:ext>
            </p:extLst>
          </p:nvPr>
        </p:nvGraphicFramePr>
        <p:xfrm>
          <a:off x="6081" y="4715452"/>
          <a:ext cx="9149291" cy="448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004">
                  <a:extLst>
                    <a:ext uri="{9D8B030D-6E8A-4147-A177-3AD203B41FA5}">
                      <a16:colId xmlns:a16="http://schemas.microsoft.com/office/drawing/2014/main" val="3998090622"/>
                    </a:ext>
                  </a:extLst>
                </a:gridCol>
                <a:gridCol w="38065">
                  <a:extLst>
                    <a:ext uri="{9D8B030D-6E8A-4147-A177-3AD203B41FA5}">
                      <a16:colId xmlns:a16="http://schemas.microsoft.com/office/drawing/2014/main" val="1475767194"/>
                    </a:ext>
                  </a:extLst>
                </a:gridCol>
                <a:gridCol w="1024601">
                  <a:extLst>
                    <a:ext uri="{9D8B030D-6E8A-4147-A177-3AD203B41FA5}">
                      <a16:colId xmlns:a16="http://schemas.microsoft.com/office/drawing/2014/main" val="1579167193"/>
                    </a:ext>
                  </a:extLst>
                </a:gridCol>
                <a:gridCol w="30772">
                  <a:extLst>
                    <a:ext uri="{9D8B030D-6E8A-4147-A177-3AD203B41FA5}">
                      <a16:colId xmlns:a16="http://schemas.microsoft.com/office/drawing/2014/main" val="2573462361"/>
                    </a:ext>
                  </a:extLst>
                </a:gridCol>
                <a:gridCol w="94539">
                  <a:extLst>
                    <a:ext uri="{9D8B030D-6E8A-4147-A177-3AD203B41FA5}">
                      <a16:colId xmlns:a16="http://schemas.microsoft.com/office/drawing/2014/main" val="2374293802"/>
                    </a:ext>
                  </a:extLst>
                </a:gridCol>
                <a:gridCol w="5414609">
                  <a:extLst>
                    <a:ext uri="{9D8B030D-6E8A-4147-A177-3AD203B41FA5}">
                      <a16:colId xmlns:a16="http://schemas.microsoft.com/office/drawing/2014/main" val="2819013934"/>
                    </a:ext>
                  </a:extLst>
                </a:gridCol>
                <a:gridCol w="33419">
                  <a:extLst>
                    <a:ext uri="{9D8B030D-6E8A-4147-A177-3AD203B41FA5}">
                      <a16:colId xmlns:a16="http://schemas.microsoft.com/office/drawing/2014/main" val="4100420690"/>
                    </a:ext>
                  </a:extLst>
                </a:gridCol>
                <a:gridCol w="33791">
                  <a:extLst>
                    <a:ext uri="{9D8B030D-6E8A-4147-A177-3AD203B41FA5}">
                      <a16:colId xmlns:a16="http://schemas.microsoft.com/office/drawing/2014/main" val="3888081619"/>
                    </a:ext>
                  </a:extLst>
                </a:gridCol>
                <a:gridCol w="1729991">
                  <a:extLst>
                    <a:ext uri="{9D8B030D-6E8A-4147-A177-3AD203B41FA5}">
                      <a16:colId xmlns:a16="http://schemas.microsoft.com/office/drawing/2014/main" val="1911994184"/>
                    </a:ext>
                  </a:extLst>
                </a:gridCol>
                <a:gridCol w="54805">
                  <a:extLst>
                    <a:ext uri="{9D8B030D-6E8A-4147-A177-3AD203B41FA5}">
                      <a16:colId xmlns:a16="http://schemas.microsoft.com/office/drawing/2014/main" val="2779519360"/>
                    </a:ext>
                  </a:extLst>
                </a:gridCol>
                <a:gridCol w="33039">
                  <a:extLst>
                    <a:ext uri="{9D8B030D-6E8A-4147-A177-3AD203B41FA5}">
                      <a16:colId xmlns:a16="http://schemas.microsoft.com/office/drawing/2014/main" val="386402158"/>
                    </a:ext>
                  </a:extLst>
                </a:gridCol>
                <a:gridCol w="102656">
                  <a:extLst>
                    <a:ext uri="{9D8B030D-6E8A-4147-A177-3AD203B41FA5}">
                      <a16:colId xmlns:a16="http://schemas.microsoft.com/office/drawing/2014/main" val="998090240"/>
                    </a:ext>
                  </a:extLst>
                </a:gridCol>
              </a:tblGrid>
              <a:tr h="214024">
                <a:tc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  <a:cs typeface="Unistra A"/>
                        </a:rPr>
                        <a:t>Université</a:t>
                      </a:r>
                      <a:r>
                        <a:rPr lang="fr-FR" sz="1400" dirty="0">
                          <a:latin typeface="+mn-lt"/>
                          <a:cs typeface="Unistra A"/>
                        </a:rPr>
                        <a:t> de Strasbourg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818793"/>
                  </a:ext>
                </a:extLst>
              </a:tr>
              <a:tr h="214024">
                <a:tc gridSpan="12"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772594"/>
                  </a:ext>
                </a:extLst>
              </a:tr>
            </a:tbl>
          </a:graphicData>
        </a:graphic>
      </p:graphicFrame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6299" y="573931"/>
            <a:ext cx="3829051" cy="4058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604" y="4727382"/>
            <a:ext cx="1000734" cy="214733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9CDBE3-9771-4872-86F9-A0D103FB49C6}" type="datetime1">
              <a:rPr lang="fr-FR" smtClean="0"/>
              <a:pPr/>
              <a:t>04/09/2024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15716" y="4727382"/>
            <a:ext cx="5210378" cy="214733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voici ici le 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081" y="4727382"/>
            <a:ext cx="491247" cy="214733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4D3353-E79A-46F3-A50A-FED314DB98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>
          <a:xfrm>
            <a:off x="628651" y="573931"/>
            <a:ext cx="3959677" cy="5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226467"/>
            <a:ext cx="3959677" cy="2968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/>
              <a:t>Chapitre x | Titre du chapitre</a:t>
            </a:r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22388"/>
            <a:ext cx="3959678" cy="1510022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>
              <a:buFontTx/>
              <a:buNone/>
              <a:defRPr>
                <a:solidFill>
                  <a:schemeClr val="bg1"/>
                </a:solidFill>
              </a:defRPr>
            </a:lvl3pPr>
            <a:lvl4pPr marL="400579" indent="0">
              <a:buFontTx/>
              <a:buNone/>
              <a:defRPr>
                <a:solidFill>
                  <a:schemeClr val="bg1"/>
                </a:solidFill>
              </a:defRPr>
            </a:lvl4pPr>
            <a:lvl5pPr marL="534106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fr-FR" sz="3200" dirty="0"/>
              <a:t>Appuyer une idée et créer des respirations.</a:t>
            </a:r>
          </a:p>
        </p:txBody>
      </p:sp>
    </p:spTree>
    <p:extLst>
      <p:ext uri="{BB962C8B-B14F-4D97-AF65-F5344CB8AC3E}">
        <p14:creationId xmlns:p14="http://schemas.microsoft.com/office/powerpoint/2010/main" val="3020460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s et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033707"/>
              </p:ext>
            </p:extLst>
          </p:nvPr>
        </p:nvGraphicFramePr>
        <p:xfrm>
          <a:off x="6081" y="4715452"/>
          <a:ext cx="9149291" cy="448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004">
                  <a:extLst>
                    <a:ext uri="{9D8B030D-6E8A-4147-A177-3AD203B41FA5}">
                      <a16:colId xmlns:a16="http://schemas.microsoft.com/office/drawing/2014/main" val="3998090622"/>
                    </a:ext>
                  </a:extLst>
                </a:gridCol>
                <a:gridCol w="38065">
                  <a:extLst>
                    <a:ext uri="{9D8B030D-6E8A-4147-A177-3AD203B41FA5}">
                      <a16:colId xmlns:a16="http://schemas.microsoft.com/office/drawing/2014/main" val="1475767194"/>
                    </a:ext>
                  </a:extLst>
                </a:gridCol>
                <a:gridCol w="1024601">
                  <a:extLst>
                    <a:ext uri="{9D8B030D-6E8A-4147-A177-3AD203B41FA5}">
                      <a16:colId xmlns:a16="http://schemas.microsoft.com/office/drawing/2014/main" val="1579167193"/>
                    </a:ext>
                  </a:extLst>
                </a:gridCol>
                <a:gridCol w="30772">
                  <a:extLst>
                    <a:ext uri="{9D8B030D-6E8A-4147-A177-3AD203B41FA5}">
                      <a16:colId xmlns:a16="http://schemas.microsoft.com/office/drawing/2014/main" val="2573462361"/>
                    </a:ext>
                  </a:extLst>
                </a:gridCol>
                <a:gridCol w="94539">
                  <a:extLst>
                    <a:ext uri="{9D8B030D-6E8A-4147-A177-3AD203B41FA5}">
                      <a16:colId xmlns:a16="http://schemas.microsoft.com/office/drawing/2014/main" val="2374293802"/>
                    </a:ext>
                  </a:extLst>
                </a:gridCol>
                <a:gridCol w="5414609">
                  <a:extLst>
                    <a:ext uri="{9D8B030D-6E8A-4147-A177-3AD203B41FA5}">
                      <a16:colId xmlns:a16="http://schemas.microsoft.com/office/drawing/2014/main" val="2819013934"/>
                    </a:ext>
                  </a:extLst>
                </a:gridCol>
                <a:gridCol w="33419">
                  <a:extLst>
                    <a:ext uri="{9D8B030D-6E8A-4147-A177-3AD203B41FA5}">
                      <a16:colId xmlns:a16="http://schemas.microsoft.com/office/drawing/2014/main" val="4100420690"/>
                    </a:ext>
                  </a:extLst>
                </a:gridCol>
                <a:gridCol w="33791">
                  <a:extLst>
                    <a:ext uri="{9D8B030D-6E8A-4147-A177-3AD203B41FA5}">
                      <a16:colId xmlns:a16="http://schemas.microsoft.com/office/drawing/2014/main" val="3888081619"/>
                    </a:ext>
                  </a:extLst>
                </a:gridCol>
                <a:gridCol w="1729991">
                  <a:extLst>
                    <a:ext uri="{9D8B030D-6E8A-4147-A177-3AD203B41FA5}">
                      <a16:colId xmlns:a16="http://schemas.microsoft.com/office/drawing/2014/main" val="1911994184"/>
                    </a:ext>
                  </a:extLst>
                </a:gridCol>
                <a:gridCol w="54805">
                  <a:extLst>
                    <a:ext uri="{9D8B030D-6E8A-4147-A177-3AD203B41FA5}">
                      <a16:colId xmlns:a16="http://schemas.microsoft.com/office/drawing/2014/main" val="2779519360"/>
                    </a:ext>
                  </a:extLst>
                </a:gridCol>
                <a:gridCol w="33039">
                  <a:extLst>
                    <a:ext uri="{9D8B030D-6E8A-4147-A177-3AD203B41FA5}">
                      <a16:colId xmlns:a16="http://schemas.microsoft.com/office/drawing/2014/main" val="386402158"/>
                    </a:ext>
                  </a:extLst>
                </a:gridCol>
                <a:gridCol w="102656">
                  <a:extLst>
                    <a:ext uri="{9D8B030D-6E8A-4147-A177-3AD203B41FA5}">
                      <a16:colId xmlns:a16="http://schemas.microsoft.com/office/drawing/2014/main" val="998090240"/>
                    </a:ext>
                  </a:extLst>
                </a:gridCol>
              </a:tblGrid>
              <a:tr h="214024">
                <a:tc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+mn-lt"/>
                          <a:cs typeface="Unistra A"/>
                        </a:rPr>
                        <a:t>Université</a:t>
                      </a:r>
                      <a:r>
                        <a:rPr lang="fr-FR" sz="1400" dirty="0">
                          <a:latin typeface="+mn-lt"/>
                          <a:cs typeface="Unistra A"/>
                        </a:rPr>
                        <a:t> de Strasbourg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Unistra A (Corps)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818793"/>
                  </a:ext>
                </a:extLst>
              </a:tr>
              <a:tr h="214024">
                <a:tc gridSpan="12"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 (Corps)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72000" marR="0" marT="2160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772594"/>
                  </a:ext>
                </a:extLst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074038-2084-4D59-866B-2A7CFE60D4CB}" type="datetime1">
              <a:rPr lang="fr-FR" smtClean="0"/>
              <a:pPr/>
              <a:t>04/09/2024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voici ici le 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4D3353-E79A-46F3-A50A-FED314DB988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>
          <a:xfrm>
            <a:off x="628651" y="573931"/>
            <a:ext cx="7886700" cy="54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226467"/>
            <a:ext cx="4195763" cy="2968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/>
              <a:t>Chapitre x | Titre du chapitre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6157"/>
            <a:ext cx="7886700" cy="1332017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fr-FR" b="0" smtClean="0"/>
            </a:lvl1pPr>
            <a:lvl2pPr>
              <a:defRPr lang="fr-FR" sz="4000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/>
            <a:r>
              <a:rPr lang="fr-FR" dirty="0"/>
              <a:t>Un propos par page. Saisie du texte avec utilisation du gras pour les points importants.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5"/>
          </p:nvPr>
        </p:nvSpPr>
        <p:spPr>
          <a:xfrm>
            <a:off x="628650" y="2906713"/>
            <a:ext cx="2386013" cy="16002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3" name="Espace réservé pour une image  11"/>
          <p:cNvSpPr>
            <a:spLocks noGrp="1"/>
          </p:cNvSpPr>
          <p:nvPr>
            <p:ph type="pic" sz="quarter" idx="16"/>
          </p:nvPr>
        </p:nvSpPr>
        <p:spPr>
          <a:xfrm>
            <a:off x="3378994" y="2906713"/>
            <a:ext cx="2386013" cy="16002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14" name="Espace réservé pour une image  11"/>
          <p:cNvSpPr>
            <a:spLocks noGrp="1"/>
          </p:cNvSpPr>
          <p:nvPr>
            <p:ph type="pic" sz="quarter" idx="17"/>
          </p:nvPr>
        </p:nvSpPr>
        <p:spPr>
          <a:xfrm>
            <a:off x="6129337" y="2906713"/>
            <a:ext cx="2386013" cy="16002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91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1" y="573931"/>
            <a:ext cx="7886700" cy="694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94604" y="4683838"/>
            <a:ext cx="10007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43C501BB-F32A-4A81-8EB8-5DE78F97124E}" type="datetime1">
              <a:rPr lang="fr-FR" smtClean="0"/>
              <a:pPr/>
              <a:t>04/09/2024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15716" y="4683838"/>
            <a:ext cx="52103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/>
              <a:t>voici ici le 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81" y="4683838"/>
            <a:ext cx="58852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BB4D3353-E79A-46F3-A50A-FED314DB988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797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</p:sldLayoutIdLst>
  <p:hf hdr="0"/>
  <p:txStyles>
    <p:titleStyle>
      <a:lvl1pPr algn="l" defTabSz="267053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n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0363" marR="0" indent="-360363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35000"/>
        <a:buFont typeface="Wingdings" charset="2"/>
        <a:buChar char="u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360363" algn="l" defTabSz="267053" rtl="0" eaLnBrk="1" latinLnBrk="0" hangingPunct="1">
        <a:lnSpc>
          <a:spcPct val="100000"/>
        </a:lnSpc>
        <a:spcBef>
          <a:spcPts val="0"/>
        </a:spcBef>
        <a:buFont typeface="Unistra A" panose="02000503030000020000" pitchFamily="2" charset="0"/>
        <a:buChar char="—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267053" indent="0" algn="l" defTabSz="267053" rtl="0" eaLnBrk="1" latinLnBrk="0" hangingPunct="1">
        <a:lnSpc>
          <a:spcPct val="90000"/>
        </a:lnSpc>
        <a:spcBef>
          <a:spcPts val="146"/>
        </a:spcBef>
        <a:buFont typeface="Arial" panose="020B0604020202020204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467343" indent="-66764" algn="l" defTabSz="267053" rtl="0" eaLnBrk="1" latinLnBrk="0" hangingPunct="1">
        <a:lnSpc>
          <a:spcPct val="90000"/>
        </a:lnSpc>
        <a:spcBef>
          <a:spcPts val="146"/>
        </a:spcBef>
        <a:buFont typeface="Arial" panose="020B0604020202020204" pitchFamily="34" charset="0"/>
        <a:buChar char="•"/>
        <a:defRPr sz="527" kern="1200">
          <a:solidFill>
            <a:schemeClr val="tx1"/>
          </a:solidFill>
          <a:latin typeface="+mn-lt"/>
          <a:ea typeface="+mn-ea"/>
          <a:cs typeface="+mn-cs"/>
        </a:defRPr>
      </a:lvl4pPr>
      <a:lvl5pPr marL="600870" indent="-66764" algn="l" defTabSz="267053" rtl="0" eaLnBrk="1" latinLnBrk="0" hangingPunct="1">
        <a:lnSpc>
          <a:spcPct val="90000"/>
        </a:lnSpc>
        <a:spcBef>
          <a:spcPts val="146"/>
        </a:spcBef>
        <a:buFont typeface="Arial" panose="020B0604020202020204" pitchFamily="34" charset="0"/>
        <a:buChar char="•"/>
        <a:defRPr sz="527" kern="1200">
          <a:solidFill>
            <a:schemeClr val="tx1"/>
          </a:solidFill>
          <a:latin typeface="+mn-lt"/>
          <a:ea typeface="+mn-ea"/>
          <a:cs typeface="+mn-cs"/>
        </a:defRPr>
      </a:lvl5pPr>
      <a:lvl6pPr marL="734397" indent="-66764" algn="l" defTabSz="267053" rtl="0" eaLnBrk="1" latinLnBrk="0" hangingPunct="1">
        <a:lnSpc>
          <a:spcPct val="90000"/>
        </a:lnSpc>
        <a:spcBef>
          <a:spcPts val="146"/>
        </a:spcBef>
        <a:buFont typeface="Arial" panose="020B0604020202020204" pitchFamily="34" charset="0"/>
        <a:buChar char="•"/>
        <a:defRPr sz="527" kern="1200">
          <a:solidFill>
            <a:schemeClr val="tx1"/>
          </a:solidFill>
          <a:latin typeface="+mn-lt"/>
          <a:ea typeface="+mn-ea"/>
          <a:cs typeface="+mn-cs"/>
        </a:defRPr>
      </a:lvl6pPr>
      <a:lvl7pPr marL="867923" indent="-66764" algn="l" defTabSz="267053" rtl="0" eaLnBrk="1" latinLnBrk="0" hangingPunct="1">
        <a:lnSpc>
          <a:spcPct val="90000"/>
        </a:lnSpc>
        <a:spcBef>
          <a:spcPts val="146"/>
        </a:spcBef>
        <a:buFont typeface="Arial" panose="020B0604020202020204" pitchFamily="34" charset="0"/>
        <a:buChar char="•"/>
        <a:defRPr sz="527" kern="1200">
          <a:solidFill>
            <a:schemeClr val="tx1"/>
          </a:solidFill>
          <a:latin typeface="+mn-lt"/>
          <a:ea typeface="+mn-ea"/>
          <a:cs typeface="+mn-cs"/>
        </a:defRPr>
      </a:lvl7pPr>
      <a:lvl8pPr marL="1001449" indent="-66764" algn="l" defTabSz="267053" rtl="0" eaLnBrk="1" latinLnBrk="0" hangingPunct="1">
        <a:lnSpc>
          <a:spcPct val="90000"/>
        </a:lnSpc>
        <a:spcBef>
          <a:spcPts val="146"/>
        </a:spcBef>
        <a:buFont typeface="Arial" panose="020B0604020202020204" pitchFamily="34" charset="0"/>
        <a:buChar char="•"/>
        <a:defRPr sz="527" kern="1200">
          <a:solidFill>
            <a:schemeClr val="tx1"/>
          </a:solidFill>
          <a:latin typeface="+mn-lt"/>
          <a:ea typeface="+mn-ea"/>
          <a:cs typeface="+mn-cs"/>
        </a:defRPr>
      </a:lvl8pPr>
      <a:lvl9pPr marL="1134976" indent="-66764" algn="l" defTabSz="267053" rtl="0" eaLnBrk="1" latinLnBrk="0" hangingPunct="1">
        <a:lnSpc>
          <a:spcPct val="90000"/>
        </a:lnSpc>
        <a:spcBef>
          <a:spcPts val="146"/>
        </a:spcBef>
        <a:buFont typeface="Arial" panose="020B0604020202020204" pitchFamily="34" charset="0"/>
        <a:buChar char="•"/>
        <a:defRPr sz="52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267053" rtl="0" eaLnBrk="1" latinLnBrk="0" hangingPunct="1">
        <a:defRPr sz="527" kern="1200">
          <a:solidFill>
            <a:schemeClr val="tx1"/>
          </a:solidFill>
          <a:latin typeface="+mn-lt"/>
          <a:ea typeface="+mn-ea"/>
          <a:cs typeface="+mn-cs"/>
        </a:defRPr>
      </a:lvl1pPr>
      <a:lvl2pPr marL="133527" algn="l" defTabSz="267053" rtl="0" eaLnBrk="1" latinLnBrk="0" hangingPunct="1">
        <a:defRPr sz="527" kern="1200">
          <a:solidFill>
            <a:schemeClr val="tx1"/>
          </a:solidFill>
          <a:latin typeface="+mn-lt"/>
          <a:ea typeface="+mn-ea"/>
          <a:cs typeface="+mn-cs"/>
        </a:defRPr>
      </a:lvl2pPr>
      <a:lvl3pPr marL="267053" algn="l" defTabSz="267053" rtl="0" eaLnBrk="1" latinLnBrk="0" hangingPunct="1">
        <a:defRPr sz="527" kern="1200">
          <a:solidFill>
            <a:schemeClr val="tx1"/>
          </a:solidFill>
          <a:latin typeface="+mn-lt"/>
          <a:ea typeface="+mn-ea"/>
          <a:cs typeface="+mn-cs"/>
        </a:defRPr>
      </a:lvl3pPr>
      <a:lvl4pPr marL="400580" algn="l" defTabSz="267053" rtl="0" eaLnBrk="1" latinLnBrk="0" hangingPunct="1">
        <a:defRPr sz="527" kern="1200">
          <a:solidFill>
            <a:schemeClr val="tx1"/>
          </a:solidFill>
          <a:latin typeface="+mn-lt"/>
          <a:ea typeface="+mn-ea"/>
          <a:cs typeface="+mn-cs"/>
        </a:defRPr>
      </a:lvl4pPr>
      <a:lvl5pPr marL="534107" algn="l" defTabSz="267053" rtl="0" eaLnBrk="1" latinLnBrk="0" hangingPunct="1">
        <a:defRPr sz="527" kern="1200">
          <a:solidFill>
            <a:schemeClr val="tx1"/>
          </a:solidFill>
          <a:latin typeface="+mn-lt"/>
          <a:ea typeface="+mn-ea"/>
          <a:cs typeface="+mn-cs"/>
        </a:defRPr>
      </a:lvl5pPr>
      <a:lvl6pPr marL="667632" algn="l" defTabSz="267053" rtl="0" eaLnBrk="1" latinLnBrk="0" hangingPunct="1">
        <a:defRPr sz="527" kern="1200">
          <a:solidFill>
            <a:schemeClr val="tx1"/>
          </a:solidFill>
          <a:latin typeface="+mn-lt"/>
          <a:ea typeface="+mn-ea"/>
          <a:cs typeface="+mn-cs"/>
        </a:defRPr>
      </a:lvl6pPr>
      <a:lvl7pPr marL="801160" algn="l" defTabSz="267053" rtl="0" eaLnBrk="1" latinLnBrk="0" hangingPunct="1">
        <a:defRPr sz="527" kern="1200">
          <a:solidFill>
            <a:schemeClr val="tx1"/>
          </a:solidFill>
          <a:latin typeface="+mn-lt"/>
          <a:ea typeface="+mn-ea"/>
          <a:cs typeface="+mn-cs"/>
        </a:defRPr>
      </a:lvl7pPr>
      <a:lvl8pPr marL="934686" algn="l" defTabSz="267053" rtl="0" eaLnBrk="1" latinLnBrk="0" hangingPunct="1">
        <a:defRPr sz="527" kern="1200">
          <a:solidFill>
            <a:schemeClr val="tx1"/>
          </a:solidFill>
          <a:latin typeface="+mn-lt"/>
          <a:ea typeface="+mn-ea"/>
          <a:cs typeface="+mn-cs"/>
        </a:defRPr>
      </a:lvl8pPr>
      <a:lvl9pPr marL="1068212" algn="l" defTabSz="267053" rtl="0" eaLnBrk="1" latinLnBrk="0" hangingPunct="1">
        <a:defRPr sz="5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angues.unistra.fr/" TargetMode="External"/><Relationship Id="rId2" Type="http://schemas.openxmlformats.org/officeDocument/2006/relationships/hyperlink" Target="https://langues.unistra.fr/faculte/departements-et-institut/licence-detudes-transculturelles-europeennes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eava.haberkorn@unistra.fr" TargetMode="External"/><Relationship Id="rId2" Type="http://schemas.openxmlformats.org/officeDocument/2006/relationships/hyperlink" Target="mailto:strompet@unistra.fr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meyer@unistra.fr" TargetMode="External"/><Relationship Id="rId5" Type="http://schemas.openxmlformats.org/officeDocument/2006/relationships/hyperlink" Target="mailto:maux@unistra.fr" TargetMode="External"/><Relationship Id="rId4" Type="http://schemas.openxmlformats.org/officeDocument/2006/relationships/hyperlink" Target="mailto:behague@unistra.fr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angues.unistra.fr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le-iief.unistra.fr/formations/fle-en-licence-et-master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FF0000"/>
                </a:solidFill>
              </a:rPr>
              <a:t>Licence Etudes Transculturelles Européennes (ETE)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fr-FR" sz="4000" dirty="0" smtClean="0"/>
          </a:p>
          <a:p>
            <a:r>
              <a:rPr lang="fr-FR" sz="3000" dirty="0" smtClean="0">
                <a:solidFill>
                  <a:srgbClr val="FF0000"/>
                </a:solidFill>
              </a:rPr>
              <a:t>Réunion de rentrée</a:t>
            </a:r>
            <a:endParaRPr lang="fr-FR" sz="3000" dirty="0">
              <a:solidFill>
                <a:srgbClr val="FF0000"/>
              </a:solidFill>
            </a:endParaRP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4 septembre 2024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458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Pour </a:t>
            </a:r>
            <a:r>
              <a:rPr lang="fr-FR" sz="2000" dirty="0"/>
              <a:t>les L2 : inscription pour dans les groupes de Français Langue Etrangères (</a:t>
            </a:r>
            <a:r>
              <a:rPr lang="fr-FR" sz="2000" dirty="0" smtClean="0"/>
              <a:t>FLE)</a:t>
            </a:r>
          </a:p>
          <a:p>
            <a:r>
              <a:rPr lang="fr-FR" sz="2000" dirty="0" smtClean="0"/>
              <a:t>Inscription administrative</a:t>
            </a:r>
            <a:endParaRPr lang="fr-FR" sz="2000" dirty="0"/>
          </a:p>
          <a:p>
            <a:r>
              <a:rPr lang="fr-FR" sz="2000" dirty="0" smtClean="0"/>
              <a:t>Inscription pédagogique : à faire avec Mme </a:t>
            </a:r>
            <a:r>
              <a:rPr lang="fr-FR" sz="2000" dirty="0" err="1" smtClean="0"/>
              <a:t>Haberkorn</a:t>
            </a:r>
            <a:r>
              <a:rPr lang="fr-FR" sz="2000" dirty="0" smtClean="0"/>
              <a:t>, bureau 4R13, bâtiment 4</a:t>
            </a:r>
          </a:p>
          <a:p>
            <a:r>
              <a:rPr lang="fr-FR" sz="2000" dirty="0" smtClean="0"/>
              <a:t>Inscription </a:t>
            </a:r>
            <a:r>
              <a:rPr lang="fr-FR" sz="2000" dirty="0"/>
              <a:t>à l’université </a:t>
            </a:r>
            <a:r>
              <a:rPr lang="fr-FR" sz="2000" dirty="0" smtClean="0"/>
              <a:t>franco-allemande (date limite : 30 septembre)</a:t>
            </a: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DBE3-9771-4872-86F9-A0D103FB49C6}" type="datetime1">
              <a:rPr lang="fr-FR" smtClean="0"/>
              <a:pPr/>
              <a:t>04/09/2024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de rentrée ETE 2024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3353-E79A-46F3-A50A-FED314DB988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Prochaines démarches (dans l’ordre de priorité)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17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La </a:t>
            </a:r>
            <a:r>
              <a:rPr lang="fr-FR" sz="2000" dirty="0" smtClean="0">
                <a:solidFill>
                  <a:srgbClr val="FF0000"/>
                </a:solidFill>
              </a:rPr>
              <a:t>page de la formation</a:t>
            </a:r>
            <a:r>
              <a:rPr lang="fr-FR" sz="2000" dirty="0" smtClean="0"/>
              <a:t>, à </a:t>
            </a:r>
            <a:r>
              <a:rPr lang="fr-FR" sz="2000" dirty="0"/>
              <a:t>consulter régulièrement : </a:t>
            </a:r>
            <a:r>
              <a:rPr lang="fr-FR" sz="2000" dirty="0">
                <a:hlinkClick r:id="rId2"/>
              </a:rPr>
              <a:t>https://langues.unistra.fr/faculte/departements-et-institut/licence-detudes-transculturelles-europeennes</a:t>
            </a:r>
            <a:r>
              <a:rPr lang="fr-FR" sz="2000" dirty="0" smtClean="0">
                <a:hlinkClick r:id="rId2"/>
              </a:rPr>
              <a:t>/</a:t>
            </a: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sz="2000" dirty="0" smtClean="0"/>
              <a:t>Le site de la </a:t>
            </a:r>
            <a:r>
              <a:rPr lang="fr-FR" sz="2000" dirty="0" smtClean="0">
                <a:solidFill>
                  <a:srgbClr val="FF0000"/>
                </a:solidFill>
              </a:rPr>
              <a:t>faculté </a:t>
            </a:r>
            <a:r>
              <a:rPr lang="fr-FR" sz="2000" dirty="0">
                <a:solidFill>
                  <a:srgbClr val="FF0000"/>
                </a:solidFill>
              </a:rPr>
              <a:t>des langues </a:t>
            </a:r>
            <a:r>
              <a:rPr lang="fr-FR" sz="2000" dirty="0"/>
              <a:t>: </a:t>
            </a:r>
            <a:r>
              <a:rPr lang="fr-FR" sz="2000" dirty="0">
                <a:hlinkClick r:id="rId3"/>
              </a:rPr>
              <a:t>https://langues.unistra.fr</a:t>
            </a:r>
            <a:r>
              <a:rPr lang="fr-FR" sz="2000" dirty="0" smtClean="0">
                <a:hlinkClick r:id="rId3"/>
              </a:rPr>
              <a:t>/</a:t>
            </a: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sz="2000" dirty="0" smtClean="0"/>
              <a:t>La plateforme pédagogique </a:t>
            </a:r>
            <a:r>
              <a:rPr lang="fr-FR" sz="2000" dirty="0" err="1" smtClean="0">
                <a:solidFill>
                  <a:srgbClr val="FF0000"/>
                </a:solidFill>
              </a:rPr>
              <a:t>moodle</a:t>
            </a:r>
            <a:r>
              <a:rPr lang="fr-FR" sz="2000" dirty="0"/>
              <a:t> : </a:t>
            </a:r>
            <a:r>
              <a:rPr lang="fr-FR" sz="2000" dirty="0" smtClean="0"/>
              <a:t>moodle.unistra.fr</a:t>
            </a:r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DBE3-9771-4872-86F9-A0D103FB49C6}" type="datetime1">
              <a:rPr lang="fr-FR" smtClean="0"/>
              <a:pPr/>
              <a:t>04/09/2024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de rentrée ETE 2024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3353-E79A-46F3-A50A-FED314DB988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Ressources et sites utiles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3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28651" y="1016000"/>
            <a:ext cx="7886700" cy="3616723"/>
          </a:xfrm>
        </p:spPr>
        <p:txBody>
          <a:bodyPr>
            <a:noAutofit/>
          </a:bodyPr>
          <a:lstStyle/>
          <a:p>
            <a:r>
              <a:rPr lang="fr-FR" sz="1600" dirty="0" smtClean="0"/>
              <a:t>Pour les inscriptions administratives : Stéphane Trompette (</a:t>
            </a:r>
            <a:r>
              <a:rPr lang="fr-FR" sz="1600" dirty="0" smtClean="0">
                <a:hlinkClick r:id="rId2"/>
              </a:rPr>
              <a:t>strompet@unistra.fr</a:t>
            </a:r>
            <a:r>
              <a:rPr lang="fr-FR" sz="1600" dirty="0" smtClean="0"/>
              <a:t>, bureau de la scolarité administrative)</a:t>
            </a:r>
          </a:p>
          <a:p>
            <a:pPr marL="0" indent="0">
              <a:buNone/>
            </a:pPr>
            <a:endParaRPr lang="fr-FR" sz="1600" dirty="0" smtClean="0"/>
          </a:p>
          <a:p>
            <a:r>
              <a:rPr lang="fr-FR" sz="1600" dirty="0" smtClean="0"/>
              <a:t>Pour toute question administrative (salle, horaires, examens etc.): Maeva </a:t>
            </a:r>
            <a:r>
              <a:rPr lang="fr-FR" sz="1600" dirty="0" err="1" smtClean="0"/>
              <a:t>Haberkorn</a:t>
            </a:r>
            <a:r>
              <a:rPr lang="fr-FR" sz="1600" dirty="0" smtClean="0"/>
              <a:t> (</a:t>
            </a:r>
            <a:r>
              <a:rPr lang="fr-FR" sz="1600" dirty="0" smtClean="0">
                <a:hlinkClick r:id="rId3"/>
              </a:rPr>
              <a:t>Meava.haberkorn@unistra.fr</a:t>
            </a:r>
            <a:r>
              <a:rPr lang="fr-FR" sz="1600" dirty="0" smtClean="0"/>
              <a:t>, bureau 4R13, bâtiment 4)</a:t>
            </a:r>
          </a:p>
          <a:p>
            <a:pPr marL="0" indent="0">
              <a:buNone/>
            </a:pPr>
            <a:endParaRPr lang="fr-FR" sz="1600" dirty="0" smtClean="0"/>
          </a:p>
          <a:p>
            <a:r>
              <a:rPr lang="fr-FR" sz="1600" dirty="0" smtClean="0"/>
              <a:t>Pour les questions concernant un cours, un examen en particulier : contacter l’</a:t>
            </a:r>
            <a:r>
              <a:rPr lang="fr-FR" sz="1600" dirty="0" err="1" smtClean="0"/>
              <a:t>enseignant.e</a:t>
            </a:r>
            <a:r>
              <a:rPr lang="fr-FR" sz="1600" dirty="0" smtClean="0"/>
              <a:t> en priorité !</a:t>
            </a:r>
          </a:p>
          <a:p>
            <a:pPr marL="0" indent="0">
              <a:buNone/>
            </a:pPr>
            <a:endParaRPr lang="fr-FR" sz="1600" dirty="0" smtClean="0"/>
          </a:p>
          <a:p>
            <a:r>
              <a:rPr lang="fr-FR" sz="1600" dirty="0" smtClean="0"/>
              <a:t>Concernant les cours d’allemand : Emmanuel </a:t>
            </a:r>
            <a:r>
              <a:rPr lang="fr-FR" sz="1600" dirty="0" err="1" smtClean="0"/>
              <a:t>Béhague</a:t>
            </a:r>
            <a:r>
              <a:rPr lang="fr-FR" sz="1600" dirty="0" smtClean="0"/>
              <a:t> (</a:t>
            </a:r>
            <a:r>
              <a:rPr lang="fr-FR" sz="1600" dirty="0" smtClean="0">
                <a:hlinkClick r:id="rId4"/>
              </a:rPr>
              <a:t>behague@unistra.fr</a:t>
            </a:r>
            <a:r>
              <a:rPr lang="fr-FR" sz="1600" dirty="0" smtClean="0"/>
              <a:t>, bureau 4111)</a:t>
            </a:r>
          </a:p>
          <a:p>
            <a:pPr marL="0" indent="0">
              <a:buNone/>
            </a:pPr>
            <a:endParaRPr lang="fr-FR" sz="1600" dirty="0" smtClean="0"/>
          </a:p>
          <a:p>
            <a:r>
              <a:rPr lang="fr-FR" sz="1600" dirty="0" smtClean="0"/>
              <a:t>Concernant les cours d’espagnol: Marie-Hélène Maux (</a:t>
            </a:r>
            <a:r>
              <a:rPr lang="fr-FR" sz="1600" dirty="0" smtClean="0">
                <a:hlinkClick r:id="rId5"/>
              </a:rPr>
              <a:t>maux@unistra.fr</a:t>
            </a:r>
            <a:r>
              <a:rPr lang="fr-FR" sz="1600" dirty="0" smtClean="0"/>
              <a:t>) </a:t>
            </a:r>
          </a:p>
          <a:p>
            <a:pPr marL="0" indent="0">
              <a:buNone/>
            </a:pPr>
            <a:endParaRPr lang="fr-FR" sz="1600" dirty="0" smtClean="0"/>
          </a:p>
          <a:p>
            <a:r>
              <a:rPr lang="fr-FR" sz="1600" dirty="0" smtClean="0"/>
              <a:t>Concernant les cours de la Faculté des lettres : </a:t>
            </a:r>
            <a:r>
              <a:rPr lang="fr-FR" sz="1600" dirty="0"/>
              <a:t>J</a:t>
            </a:r>
            <a:r>
              <a:rPr lang="fr-FR" sz="1600" dirty="0" smtClean="0"/>
              <a:t>ean-Paul Meyer (</a:t>
            </a:r>
            <a:r>
              <a:rPr lang="fr-FR" sz="1600" dirty="0" smtClean="0">
                <a:hlinkClick r:id="rId6"/>
              </a:rPr>
              <a:t>meyer@unistra.fr</a:t>
            </a:r>
            <a:r>
              <a:rPr lang="fr-FR" sz="1600" dirty="0" smtClean="0"/>
              <a:t>)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DBE3-9771-4872-86F9-A0D103FB49C6}" type="datetime1">
              <a:rPr lang="fr-FR" smtClean="0"/>
              <a:pPr/>
              <a:t>04/09/2024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de rentrée ETE 2024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3353-E79A-46F3-A50A-FED314DB988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 smtClean="0"/>
              <a:t>Interlocuteurs</a:t>
            </a:r>
            <a:br>
              <a:rPr lang="fr-FR" sz="2000" dirty="0" smtClean="0"/>
            </a:br>
            <a:endParaRPr lang="fr-FR" sz="200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0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Visite de la bibliothèque des Langues (bâtiment 5, sous-sol)</a:t>
            </a:r>
            <a:r>
              <a:rPr lang="fr-FR" sz="2400" dirty="0"/>
              <a:t> </a:t>
            </a:r>
            <a:r>
              <a:rPr lang="fr-FR" sz="2400" dirty="0" smtClean="0"/>
              <a:t>jeudi 5 septembre à 9h.</a:t>
            </a:r>
          </a:p>
          <a:p>
            <a:r>
              <a:rPr lang="fr-FR" sz="2400" dirty="0" smtClean="0"/>
              <a:t>Début des cours lundi 9 septembre.</a:t>
            </a:r>
          </a:p>
          <a:p>
            <a:r>
              <a:rPr lang="fr-FR" sz="2400" dirty="0" smtClean="0"/>
              <a:t>Première séance « L’idée d’Europe »: </a:t>
            </a:r>
            <a:r>
              <a:rPr lang="fr-FR" sz="2400" dirty="0"/>
              <a:t>Vendredi 13 septembre, 15h à 17h, salle 109H ILB</a:t>
            </a:r>
          </a:p>
          <a:p>
            <a:endParaRPr lang="fr-FR" sz="2400" dirty="0" smtClean="0"/>
          </a:p>
          <a:p>
            <a:endParaRPr lang="fr-FR" sz="2400" dirty="0" smtClean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DBE3-9771-4872-86F9-A0D103FB49C6}" type="datetime1">
              <a:rPr lang="fr-FR" smtClean="0"/>
              <a:pPr/>
              <a:t>04/09/2024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de rentrée ETE 2024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3353-E79A-46F3-A50A-FED314DB988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Prochaines échéances :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05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b="1" dirty="0" smtClean="0"/>
              <a:t>La licence ETE à la Faculté des langues</a:t>
            </a:r>
          </a:p>
          <a:p>
            <a:endParaRPr lang="fr-FR" b="1" dirty="0" smtClean="0"/>
          </a:p>
          <a:p>
            <a:r>
              <a:rPr lang="fr-FR" b="1" dirty="0" smtClean="0"/>
              <a:t>Les cours (présentation des emplois du temps, lieu des cours)</a:t>
            </a:r>
          </a:p>
          <a:p>
            <a:pPr marL="0" indent="0">
              <a:buNone/>
            </a:pPr>
            <a:endParaRPr lang="fr-FR" b="1" dirty="0" smtClean="0"/>
          </a:p>
          <a:p>
            <a:r>
              <a:rPr lang="fr-FR" b="1" dirty="0" smtClean="0"/>
              <a:t>Prochaines démarches : inscription administrative, inscription pédagogique, inscription obligatoire à l’université franco-allemande</a:t>
            </a:r>
          </a:p>
          <a:p>
            <a:endParaRPr lang="fr-FR" b="1" dirty="0" smtClean="0"/>
          </a:p>
          <a:p>
            <a:r>
              <a:rPr lang="fr-FR" b="1" dirty="0" smtClean="0"/>
              <a:t>Liens</a:t>
            </a:r>
          </a:p>
          <a:p>
            <a:pPr marL="0" indent="0">
              <a:buNone/>
            </a:pPr>
            <a:endParaRPr lang="fr-FR" b="1" dirty="0" smtClean="0"/>
          </a:p>
          <a:p>
            <a:r>
              <a:rPr lang="fr-FR" b="1" dirty="0" smtClean="0"/>
              <a:t>Personnes à contacter</a:t>
            </a:r>
          </a:p>
          <a:p>
            <a:pPr marL="0" indent="0">
              <a:buNone/>
            </a:pPr>
            <a:endParaRPr lang="fr-FR" b="1" dirty="0" smtClean="0"/>
          </a:p>
          <a:p>
            <a:r>
              <a:rPr lang="fr-FR" b="1" dirty="0" smtClean="0"/>
              <a:t>Annonces et échéances importantes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01BB-F32A-4A81-8EB8-5DE78F97124E}" type="datetime1">
              <a:rPr lang="fr-FR" smtClean="0"/>
              <a:pPr/>
              <a:t>04/09/2024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de rentrée ETE 2024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3353-E79A-46F3-A50A-FED314DB988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669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dirty="0">
                <a:hlinkClick r:id="rId2"/>
              </a:rPr>
              <a:t>https://langues.unistra.fr</a:t>
            </a:r>
            <a:r>
              <a:rPr lang="fr-FR" sz="2400" dirty="0" smtClean="0">
                <a:hlinkClick r:id="rId2"/>
              </a:rPr>
              <a:t>/</a:t>
            </a:r>
            <a:endParaRPr lang="fr-FR" sz="2400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DBE3-9771-4872-86F9-A0D103FB49C6}" type="datetime1">
              <a:rPr lang="fr-FR" smtClean="0"/>
              <a:pPr/>
              <a:t>04/09/2024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de rentrée ETE 2024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3353-E79A-46F3-A50A-FED314DB988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 La licence ETE à la faculté des langues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08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28651" y="1113931"/>
            <a:ext cx="7886700" cy="3518792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Cours </a:t>
            </a:r>
            <a:r>
              <a:rPr lang="fr-FR" dirty="0" smtClean="0">
                <a:solidFill>
                  <a:srgbClr val="FF0000"/>
                </a:solidFill>
              </a:rPr>
              <a:t>hebdomadaires</a:t>
            </a:r>
            <a:r>
              <a:rPr lang="fr-FR" dirty="0" smtClean="0"/>
              <a:t> empruntés à différentes formations :</a:t>
            </a:r>
          </a:p>
          <a:p>
            <a:pPr marL="0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Licence de lettres modernes (Faculté des lettres)</a:t>
            </a:r>
          </a:p>
          <a:p>
            <a:pPr lvl="1"/>
            <a:r>
              <a:rPr lang="fr-FR" dirty="0" smtClean="0"/>
              <a:t>Licence d’études hispaniques (</a:t>
            </a:r>
            <a:r>
              <a:rPr lang="fr-FR" dirty="0"/>
              <a:t>F</a:t>
            </a:r>
            <a:r>
              <a:rPr lang="fr-FR" dirty="0" smtClean="0"/>
              <a:t>aculté des langues)</a:t>
            </a:r>
          </a:p>
          <a:p>
            <a:pPr lvl="1"/>
            <a:r>
              <a:rPr lang="fr-FR" dirty="0" smtClean="0"/>
              <a:t>Licence d’études allemandes (Faculté des langues)</a:t>
            </a:r>
          </a:p>
          <a:p>
            <a:pPr lvl="1"/>
            <a:r>
              <a:rPr lang="fr-FR" dirty="0" smtClean="0"/>
              <a:t>Cours </a:t>
            </a:r>
            <a:r>
              <a:rPr lang="fr-FR" dirty="0" err="1" smtClean="0"/>
              <a:t>LanSAD</a:t>
            </a:r>
            <a:r>
              <a:rPr lang="fr-FR" dirty="0" smtClean="0"/>
              <a:t> (« Langues pour spécialistes d’autres disciplines ») d’anglais (2 cours, L1)</a:t>
            </a:r>
          </a:p>
          <a:p>
            <a:pPr marL="0" lvl="1" indent="0">
              <a:buNone/>
            </a:pPr>
            <a:endParaRPr lang="fr-FR" dirty="0" smtClean="0"/>
          </a:p>
          <a:p>
            <a:r>
              <a:rPr lang="fr-FR" dirty="0" smtClean="0"/>
              <a:t>Cours </a:t>
            </a:r>
            <a:r>
              <a:rPr lang="fr-FR" dirty="0" smtClean="0">
                <a:solidFill>
                  <a:srgbClr val="FF0000"/>
                </a:solidFill>
              </a:rPr>
              <a:t>« ponctuels »</a:t>
            </a:r>
          </a:p>
          <a:p>
            <a:pPr marL="0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Cours « L’interculturel en contexte contemporain » (pour les L2 seulement)</a:t>
            </a:r>
          </a:p>
          <a:p>
            <a:pPr lvl="1"/>
            <a:r>
              <a:rPr lang="fr-FR" dirty="0" smtClean="0"/>
              <a:t>Cours « L’idée d’Europe » (L1 + L2)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DBE3-9771-4872-86F9-A0D103FB49C6}" type="datetime1">
              <a:rPr lang="fr-FR" smtClean="0"/>
              <a:pPr/>
              <a:t>04/09/2024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de rentrée ETE 2024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3353-E79A-46F3-A50A-FED314DB988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28651" y="345440"/>
            <a:ext cx="7886700" cy="562187"/>
          </a:xfrm>
        </p:spPr>
        <p:txBody>
          <a:bodyPr/>
          <a:lstStyle/>
          <a:p>
            <a:r>
              <a:rPr lang="fr-FR" dirty="0" smtClean="0"/>
              <a:t>2. Les cours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79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879305"/>
              </p:ext>
            </p:extLst>
          </p:nvPr>
        </p:nvGraphicFramePr>
        <p:xfrm>
          <a:off x="338667" y="-241079"/>
          <a:ext cx="8439573" cy="596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Acrobat Document" r:id="rId3" imgW="8019808" imgH="5667341" progId="Acrobat.Document.DC">
                  <p:embed/>
                </p:oleObj>
              </mc:Choice>
              <mc:Fallback>
                <p:oleObj name="Acrobat Document" r:id="rId3" imgW="8019808" imgH="566734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8667" y="-241079"/>
                        <a:ext cx="8439573" cy="596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00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996195"/>
              </p:ext>
            </p:extLst>
          </p:nvPr>
        </p:nvGraphicFramePr>
        <p:xfrm>
          <a:off x="524382" y="-216747"/>
          <a:ext cx="8131937" cy="5746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Acrobat Document" r:id="rId3" imgW="8019808" imgH="5667341" progId="Acrobat.Document.DC">
                  <p:embed/>
                </p:oleObj>
              </mc:Choice>
              <mc:Fallback>
                <p:oleObj name="Acrobat Document" r:id="rId3" imgW="8019808" imgH="566734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4382" y="-216747"/>
                        <a:ext cx="8131937" cy="5746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857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Pour les L2 </a:t>
            </a:r>
            <a:r>
              <a:rPr lang="fr-FR" sz="2000" dirty="0" smtClean="0"/>
              <a:t>:</a:t>
            </a:r>
          </a:p>
          <a:p>
            <a:endParaRPr lang="fr-FR" sz="2000" dirty="0" smtClean="0"/>
          </a:p>
          <a:p>
            <a:r>
              <a:rPr lang="fr-FR" sz="2000" dirty="0" smtClean="0"/>
              <a:t>- Pour les étudiant.es de Malaga : cours facultatif (mais fortement conseillé) </a:t>
            </a:r>
            <a:r>
              <a:rPr lang="fr-FR" sz="2000" dirty="0" smtClean="0">
                <a:solidFill>
                  <a:srgbClr val="FF0000"/>
                </a:solidFill>
              </a:rPr>
              <a:t>« Oui-SI » </a:t>
            </a:r>
            <a:r>
              <a:rPr lang="fr-FR" sz="2000" dirty="0" smtClean="0"/>
              <a:t>le lundi matin de 8h à 10h  : accompagnement et remise à niveau en allemand.</a:t>
            </a:r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- </a:t>
            </a:r>
            <a:r>
              <a:rPr lang="fr-FR" sz="2000" dirty="0" smtClean="0"/>
              <a:t>Pour tous les L2: cours de </a:t>
            </a:r>
            <a:r>
              <a:rPr lang="fr-FR" sz="2000" dirty="0"/>
              <a:t>Français Langue Etrangères (FLE</a:t>
            </a:r>
            <a:r>
              <a:rPr lang="fr-FR" sz="2000" dirty="0" smtClean="0"/>
              <a:t>), inscription à faire </a:t>
            </a:r>
            <a:r>
              <a:rPr lang="fr-FR" sz="2000" b="1" dirty="0" smtClean="0"/>
              <a:t>très rapidement</a:t>
            </a:r>
            <a:r>
              <a:rPr lang="fr-FR" sz="2000" dirty="0"/>
              <a:t> </a:t>
            </a:r>
            <a:r>
              <a:rPr lang="fr-FR" sz="2000" dirty="0" smtClean="0"/>
              <a:t>dans un des trois groupes possibles</a:t>
            </a:r>
          </a:p>
          <a:p>
            <a:r>
              <a:rPr lang="fr-FR" sz="2000" dirty="0">
                <a:hlinkClick r:id="rId2"/>
              </a:rPr>
              <a:t>https://fle-iief.unistra.fr/formations/fle-en-licence-et-master</a:t>
            </a:r>
            <a:r>
              <a:rPr lang="fr-FR" sz="2000" dirty="0" smtClean="0">
                <a:hlinkClick r:id="rId2"/>
              </a:rPr>
              <a:t>/</a:t>
            </a:r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4038-2084-4D59-866B-2A7CFE60D4CB}" type="datetime1">
              <a:rPr lang="fr-FR" smtClean="0"/>
              <a:pPr/>
              <a:t>04/09/2024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voici ici le titre de la présentation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3353-E79A-46F3-A50A-FED314DB988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1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28651" y="1113931"/>
            <a:ext cx="7886700" cy="3518792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Cours </a:t>
            </a:r>
            <a:r>
              <a:rPr lang="fr-FR" dirty="0" smtClean="0">
                <a:solidFill>
                  <a:srgbClr val="FF0000"/>
                </a:solidFill>
              </a:rPr>
              <a:t>hebdomadaires</a:t>
            </a:r>
            <a:r>
              <a:rPr lang="fr-FR" dirty="0" smtClean="0"/>
              <a:t> empruntés à différentes formations :</a:t>
            </a:r>
          </a:p>
          <a:p>
            <a:pPr marL="0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Licence de lettres modernes (Faculté des lettres)</a:t>
            </a:r>
          </a:p>
          <a:p>
            <a:pPr lvl="1"/>
            <a:r>
              <a:rPr lang="fr-FR" dirty="0" smtClean="0"/>
              <a:t>Licence d’études hispaniques (</a:t>
            </a:r>
            <a:r>
              <a:rPr lang="fr-FR" dirty="0"/>
              <a:t>F</a:t>
            </a:r>
            <a:r>
              <a:rPr lang="fr-FR" dirty="0" smtClean="0"/>
              <a:t>aculté des langues)</a:t>
            </a:r>
          </a:p>
          <a:p>
            <a:pPr lvl="1"/>
            <a:r>
              <a:rPr lang="fr-FR" dirty="0" smtClean="0"/>
              <a:t>Licence d’études allemandes (Faculté des langues)</a:t>
            </a:r>
          </a:p>
          <a:p>
            <a:pPr lvl="1"/>
            <a:r>
              <a:rPr lang="fr-FR" dirty="0" smtClean="0"/>
              <a:t>Cours </a:t>
            </a:r>
            <a:r>
              <a:rPr lang="fr-FR" dirty="0" err="1" smtClean="0"/>
              <a:t>LanSAD</a:t>
            </a:r>
            <a:r>
              <a:rPr lang="fr-FR" dirty="0" smtClean="0"/>
              <a:t> (« Langues pour Spécialistes d’Autres </a:t>
            </a:r>
            <a:r>
              <a:rPr lang="fr-FR" dirty="0"/>
              <a:t>D</a:t>
            </a:r>
            <a:r>
              <a:rPr lang="fr-FR" dirty="0" smtClean="0"/>
              <a:t>isciplines ») d’anglais : 2 cours, seulement pour les L1.</a:t>
            </a:r>
          </a:p>
          <a:p>
            <a:pPr lvl="1"/>
            <a:r>
              <a:rPr lang="fr-FR" dirty="0" smtClean="0"/>
              <a:t>Cours de Français Langue Etrangère (Institut International d’Etudes Françaises – IIEF), seulement pour les L2.</a:t>
            </a:r>
          </a:p>
          <a:p>
            <a:pPr marL="0" lvl="1" indent="0">
              <a:buNone/>
            </a:pPr>
            <a:endParaRPr lang="fr-FR" dirty="0" smtClean="0"/>
          </a:p>
          <a:p>
            <a:r>
              <a:rPr lang="fr-FR" dirty="0" smtClean="0"/>
              <a:t>Cours </a:t>
            </a:r>
            <a:r>
              <a:rPr lang="fr-FR" dirty="0" smtClean="0">
                <a:solidFill>
                  <a:srgbClr val="FF0000"/>
                </a:solidFill>
              </a:rPr>
              <a:t>« ponctuels »</a:t>
            </a:r>
          </a:p>
          <a:p>
            <a:pPr marL="0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Cours « L’interculturel en contexte contemporain » (pour les L2 seulement)</a:t>
            </a:r>
          </a:p>
          <a:p>
            <a:pPr lvl="1"/>
            <a:r>
              <a:rPr lang="fr-FR" dirty="0" smtClean="0"/>
              <a:t>Cours « L’idée d’Europe » (L1 + L2)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DBE3-9771-4872-86F9-A0D103FB49C6}" type="datetime1">
              <a:rPr lang="fr-FR" smtClean="0"/>
              <a:pPr/>
              <a:t>04/09/2024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de rentrée ETE 2024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3353-E79A-46F3-A50A-FED314DB988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28651" y="345440"/>
            <a:ext cx="7886700" cy="562187"/>
          </a:xfrm>
        </p:spPr>
        <p:txBody>
          <a:bodyPr/>
          <a:lstStyle/>
          <a:p>
            <a:r>
              <a:rPr lang="fr-FR" dirty="0" smtClean="0"/>
              <a:t>2. Les cours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83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28651" y="873760"/>
            <a:ext cx="7886700" cy="3758963"/>
          </a:xfrm>
        </p:spPr>
        <p:txBody>
          <a:bodyPr>
            <a:normAutofit fontScale="47500" lnSpcReduction="20000"/>
          </a:bodyPr>
          <a:lstStyle/>
          <a:p>
            <a:r>
              <a:rPr lang="fr-FR" b="1" dirty="0" smtClean="0"/>
              <a:t>L’interculturel en contexte contemporain :</a:t>
            </a:r>
          </a:p>
          <a:p>
            <a:pPr marL="0" indent="0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  <a:p>
            <a:pPr marL="0" indent="0">
              <a:buNone/>
            </a:pPr>
            <a:r>
              <a:rPr lang="fr-FR" dirty="0"/>
              <a:t>·     Séance 1 - Mme </a:t>
            </a:r>
            <a:r>
              <a:rPr lang="fr-FR" dirty="0" err="1"/>
              <a:t>Langinier</a:t>
            </a:r>
            <a:r>
              <a:rPr lang="fr-FR" dirty="0"/>
              <a:t>, le jeudi 03 octobre de 14h00 à 17h00 – Amphi  A29 </a:t>
            </a:r>
            <a:r>
              <a:rPr lang="fr-FR" dirty="0" smtClean="0"/>
              <a:t>- Escarpe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·     Séance 2 - Mme </a:t>
            </a:r>
            <a:r>
              <a:rPr lang="fr-FR" dirty="0" err="1"/>
              <a:t>Ehrhart</a:t>
            </a:r>
            <a:r>
              <a:rPr lang="fr-FR" dirty="0"/>
              <a:t>, le lundi 14 octobre de 09h00 à 11h00 Amphi  A3 - ILB </a:t>
            </a:r>
          </a:p>
          <a:p>
            <a:pPr marL="0" indent="0">
              <a:buNone/>
            </a:pPr>
            <a:r>
              <a:rPr lang="fr-FR" dirty="0" smtClean="0"/>
              <a:t>·</a:t>
            </a:r>
            <a:r>
              <a:rPr lang="fr-FR" dirty="0"/>
              <a:t>     Séance </a:t>
            </a:r>
            <a:r>
              <a:rPr lang="fr-FR" dirty="0" smtClean="0"/>
              <a:t>3 </a:t>
            </a:r>
            <a:r>
              <a:rPr lang="fr-FR" dirty="0"/>
              <a:t>- Mme </a:t>
            </a:r>
            <a:r>
              <a:rPr lang="fr-FR" dirty="0" err="1"/>
              <a:t>Langinier</a:t>
            </a:r>
            <a:r>
              <a:rPr lang="fr-FR" dirty="0"/>
              <a:t> le jeudi 21 novembre de 14h00 à 17h00 – salle E.14 </a:t>
            </a:r>
            <a:r>
              <a:rPr lang="fr-FR" dirty="0" smtClean="0"/>
              <a:t>– </a:t>
            </a:r>
            <a:r>
              <a:rPr lang="fr-FR" dirty="0" err="1" smtClean="0"/>
              <a:t>Studium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·     Séance </a:t>
            </a:r>
            <a:r>
              <a:rPr lang="fr-FR" dirty="0" smtClean="0"/>
              <a:t>4 </a:t>
            </a:r>
            <a:r>
              <a:rPr lang="fr-FR" dirty="0"/>
              <a:t>- Mme </a:t>
            </a:r>
            <a:r>
              <a:rPr lang="fr-FR" dirty="0" err="1"/>
              <a:t>Langinier</a:t>
            </a:r>
            <a:r>
              <a:rPr lang="fr-FR" dirty="0"/>
              <a:t> le </a:t>
            </a:r>
            <a:r>
              <a:rPr lang="fr-FR" dirty="0" smtClean="0"/>
              <a:t>vendredi 29 </a:t>
            </a:r>
            <a:r>
              <a:rPr lang="fr-FR" dirty="0"/>
              <a:t>novembre de 14h00 à </a:t>
            </a:r>
            <a:r>
              <a:rPr lang="fr-FR" dirty="0" smtClean="0"/>
              <a:t>16h00 </a:t>
            </a:r>
            <a:r>
              <a:rPr lang="fr-FR" dirty="0"/>
              <a:t>– salle </a:t>
            </a:r>
            <a:r>
              <a:rPr lang="fr-FR" dirty="0" smtClean="0"/>
              <a:t>420 </a:t>
            </a:r>
            <a:r>
              <a:rPr lang="fr-FR"/>
              <a:t>- </a:t>
            </a:r>
            <a:r>
              <a:rPr lang="fr-FR" smtClean="0"/>
              <a:t>Escarpe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·     Séance 5 - Mme </a:t>
            </a:r>
            <a:r>
              <a:rPr lang="fr-FR" dirty="0" err="1"/>
              <a:t>Ehrhart</a:t>
            </a:r>
            <a:r>
              <a:rPr lang="fr-FR" dirty="0" smtClean="0"/>
              <a:t>,</a:t>
            </a:r>
            <a:r>
              <a:rPr lang="fr-FR" dirty="0"/>
              <a:t>  le jeudi 05 décembre de 14h00 à 17h00 - salle E.16 - </a:t>
            </a:r>
            <a:r>
              <a:rPr lang="fr-FR" dirty="0" err="1"/>
              <a:t>Studium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·     Séance 6 - Mme </a:t>
            </a:r>
            <a:r>
              <a:rPr lang="fr-FR" dirty="0" err="1"/>
              <a:t>Ehrhart</a:t>
            </a:r>
            <a:r>
              <a:rPr lang="fr-FR" dirty="0"/>
              <a:t>, </a:t>
            </a:r>
            <a:r>
              <a:rPr lang="fr-FR" dirty="0" smtClean="0"/>
              <a:t>le </a:t>
            </a:r>
            <a:r>
              <a:rPr lang="fr-FR" dirty="0"/>
              <a:t>vendredi 06 décembre de 14h00 à 17h00 – salle 420 - Escarpe</a:t>
            </a:r>
          </a:p>
          <a:p>
            <a:endParaRPr lang="fr-FR" dirty="0" smtClean="0"/>
          </a:p>
          <a:p>
            <a:r>
              <a:rPr lang="fr-FR" b="1" dirty="0" smtClean="0"/>
              <a:t>L’idée d’Europe (M. </a:t>
            </a:r>
            <a:r>
              <a:rPr lang="fr-FR" b="1" dirty="0" err="1" smtClean="0"/>
              <a:t>Béhague</a:t>
            </a:r>
            <a:r>
              <a:rPr lang="fr-FR" b="1" dirty="0" smtClean="0"/>
              <a:t>) :</a:t>
            </a:r>
          </a:p>
          <a:p>
            <a:pPr marL="0" indent="0">
              <a:buNone/>
            </a:pPr>
            <a:endParaRPr lang="fr-F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Vendredi </a:t>
            </a:r>
            <a:r>
              <a:rPr lang="fr-FR" dirty="0"/>
              <a:t>13 </a:t>
            </a:r>
            <a:r>
              <a:rPr lang="fr-FR" dirty="0" smtClean="0"/>
              <a:t>septembre, 15h à 17h, salle 109H ILB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Vendredi 04 octobre, </a:t>
            </a:r>
            <a:r>
              <a:rPr lang="fr-FR" dirty="0"/>
              <a:t>15h à 17h, salle 109H </a:t>
            </a:r>
            <a:r>
              <a:rPr lang="fr-FR" dirty="0" smtClean="0"/>
              <a:t>ILB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Vendredi 22 novembre, </a:t>
            </a:r>
            <a:r>
              <a:rPr lang="fr-FR" dirty="0"/>
              <a:t>15h à 17h, salle 109H </a:t>
            </a:r>
            <a:r>
              <a:rPr lang="fr-FR" dirty="0" smtClean="0"/>
              <a:t>ILB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Vendredi </a:t>
            </a:r>
            <a:r>
              <a:rPr lang="fr-FR" dirty="0"/>
              <a:t>06 </a:t>
            </a:r>
            <a:r>
              <a:rPr lang="fr-FR" dirty="0" smtClean="0"/>
              <a:t>décembre, </a:t>
            </a:r>
            <a:r>
              <a:rPr lang="fr-FR" dirty="0"/>
              <a:t>15h à 17h, salle 109H </a:t>
            </a:r>
            <a:r>
              <a:rPr lang="fr-FR" dirty="0" smtClean="0"/>
              <a:t>ILB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Vendredi </a:t>
            </a:r>
            <a:r>
              <a:rPr lang="fr-FR" dirty="0"/>
              <a:t>20 </a:t>
            </a:r>
            <a:r>
              <a:rPr lang="fr-FR" dirty="0" smtClean="0"/>
              <a:t>décembre, </a:t>
            </a:r>
            <a:r>
              <a:rPr lang="fr-FR" dirty="0"/>
              <a:t>15h à 17h, salle 109H ILB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DBE3-9771-4872-86F9-A0D103FB49C6}" type="datetime1">
              <a:rPr lang="fr-FR" smtClean="0"/>
              <a:pPr/>
              <a:t>04/09/2024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voici ici le titre de la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3353-E79A-46F3-A50A-FED314DB988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08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Unistra">
      <a:dk1>
        <a:sysClr val="windowText" lastClr="000000"/>
      </a:dk1>
      <a:lt1>
        <a:sysClr val="window" lastClr="FFFFFF"/>
      </a:lt1>
      <a:dk2>
        <a:srgbClr val="E40136"/>
      </a:dk2>
      <a:lt2>
        <a:srgbClr val="F4EAE7"/>
      </a:lt2>
      <a:accent1>
        <a:srgbClr val="4C2ED6"/>
      </a:accent1>
      <a:accent2>
        <a:srgbClr val="B0685F"/>
      </a:accent2>
      <a:accent3>
        <a:srgbClr val="BF1C66"/>
      </a:accent3>
      <a:accent4>
        <a:srgbClr val="0095FF"/>
      </a:accent4>
      <a:accent5>
        <a:srgbClr val="00C1C1"/>
      </a:accent5>
      <a:accent6>
        <a:srgbClr val="008A57"/>
      </a:accent6>
      <a:hlink>
        <a:srgbClr val="0563C1"/>
      </a:hlink>
      <a:folHlink>
        <a:srgbClr val="4472C4"/>
      </a:folHlink>
    </a:clrScheme>
    <a:fontScheme name="unistra_D_A">
      <a:majorFont>
        <a:latin typeface="Unistra D"/>
        <a:ea typeface=""/>
        <a:cs typeface=""/>
      </a:majorFont>
      <a:minorFont>
        <a:latin typeface="Unistra 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D4349774-579F-41FD-94B3-A81821343CBD}" vid="{7AD4378E-ACB4-4272-98E6-37005AEB13A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496</TotalTime>
  <Words>859</Words>
  <Application>Microsoft Office PowerPoint</Application>
  <PresentationFormat>Affichage à l'écran (16:9)</PresentationFormat>
  <Paragraphs>123</Paragraphs>
  <Slides>13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MS Mincho</vt:lpstr>
      <vt:lpstr>Unistra A</vt:lpstr>
      <vt:lpstr>Unistra A (Corps)</vt:lpstr>
      <vt:lpstr>Unistra D</vt:lpstr>
      <vt:lpstr>Wingdings</vt:lpstr>
      <vt:lpstr>Default Theme</vt:lpstr>
      <vt:lpstr>Acrobat Document</vt:lpstr>
      <vt:lpstr>Licence Etudes Transculturelles Européennes (ETE)</vt:lpstr>
      <vt:lpstr>Présentation PowerPoint</vt:lpstr>
      <vt:lpstr>1. La licence ETE à la faculté des langues</vt:lpstr>
      <vt:lpstr>2. Les cours</vt:lpstr>
      <vt:lpstr>Présentation PowerPoint</vt:lpstr>
      <vt:lpstr>Présentation PowerPoint</vt:lpstr>
      <vt:lpstr>Présentation PowerPoint</vt:lpstr>
      <vt:lpstr>2. Les cours</vt:lpstr>
      <vt:lpstr>Présentation PowerPoint</vt:lpstr>
      <vt:lpstr>Prochaines démarches (dans l’ordre de priorité)</vt:lpstr>
      <vt:lpstr>Ressources et sites utiles</vt:lpstr>
      <vt:lpstr>Interlocuteurs </vt:lpstr>
      <vt:lpstr>Prochaines échéances :</vt:lpstr>
    </vt:vector>
  </TitlesOfParts>
  <Company>Université de Strasbourg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Licence Etudes Transculturelles Européennes (ETE)</dc:title>
  <dc:creator>Emmanuel Behague</dc:creator>
  <cp:lastModifiedBy>Emmanuel Behague</cp:lastModifiedBy>
  <cp:revision>31</cp:revision>
  <dcterms:created xsi:type="dcterms:W3CDTF">2024-09-02T07:57:00Z</dcterms:created>
  <dcterms:modified xsi:type="dcterms:W3CDTF">2024-09-04T08:34:41Z</dcterms:modified>
</cp:coreProperties>
</file>